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311" r:id="rId3"/>
    <p:sldId id="312" r:id="rId4"/>
    <p:sldId id="313" r:id="rId5"/>
    <p:sldId id="314" r:id="rId6"/>
    <p:sldId id="315" r:id="rId7"/>
    <p:sldId id="319" r:id="rId8"/>
    <p:sldId id="335" r:id="rId9"/>
    <p:sldId id="316" r:id="rId10"/>
    <p:sldId id="317" r:id="rId11"/>
    <p:sldId id="318" r:id="rId12"/>
    <p:sldId id="321" r:id="rId13"/>
    <p:sldId id="322" r:id="rId14"/>
    <p:sldId id="323" r:id="rId15"/>
    <p:sldId id="333" r:id="rId16"/>
    <p:sldId id="324" r:id="rId17"/>
    <p:sldId id="336" r:id="rId18"/>
    <p:sldId id="337" r:id="rId19"/>
    <p:sldId id="338" r:id="rId20"/>
    <p:sldId id="325" r:id="rId21"/>
    <p:sldId id="326" r:id="rId22"/>
    <p:sldId id="339" r:id="rId23"/>
    <p:sldId id="327" r:id="rId24"/>
    <p:sldId id="328" r:id="rId25"/>
    <p:sldId id="329" r:id="rId26"/>
    <p:sldId id="340" r:id="rId27"/>
    <p:sldId id="341" r:id="rId28"/>
    <p:sldId id="334" r:id="rId29"/>
    <p:sldId id="330" r:id="rId30"/>
    <p:sldId id="331" r:id="rId31"/>
    <p:sldId id="289" r:id="rId32"/>
    <p:sldId id="294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259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CBD22-326B-4448-BD44-1703A945EA85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98171-B514-42B8-834A-CACDAFC61D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2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3892" y="8685559"/>
            <a:ext cx="2972498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r" eaLnBrk="1" hangingPunct="1"/>
            <a:fld id="{F415D21F-AD56-453F-B779-31776C5EFDA0}" type="slidenum">
              <a:rPr lang="ru-RU" altLang="ru-RU">
                <a:latin typeface="Calibri" pitchFamily="34" charset="0"/>
              </a:rPr>
              <a:pPr algn="r" eaLnBrk="1" hangingPunct="1"/>
              <a:t>1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4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 altLang="ru-RU" smtClean="0">
              <a:cs typeface="Arial" pitchFamily="34" charset="0"/>
            </a:endParaRPr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555E8FC0-8AE1-430A-8C94-ACE35C9B7033}" type="slidenum">
              <a:rPr kumimoji="0" lang="ru-RU" altLang="ru-RU" sz="1200"/>
              <a:pPr/>
              <a:t>37</a:t>
            </a:fld>
            <a:endParaRPr kumimoji="0"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 altLang="ru-RU" smtClean="0">
              <a:cs typeface="Arial" pitchFamily="34" charset="0"/>
            </a:endParaRP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EBB91191-C588-4110-B8FA-301530BD72F0}" type="slidenum">
              <a:rPr kumimoji="0" lang="ru-RU" altLang="ru-RU" sz="1200"/>
              <a:pPr/>
              <a:t>38</a:t>
            </a:fld>
            <a:endParaRPr kumimoji="0" lang="ru-RU" alt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 altLang="ru-RU" smtClean="0">
              <a:cs typeface="Arial" pitchFamily="34" charset="0"/>
            </a:endParaRPr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2FBDB83E-5666-42BE-9664-50ACF7C2077E}" type="slidenum">
              <a:rPr kumimoji="0" lang="ru-RU" altLang="ru-RU" sz="1200"/>
              <a:pPr/>
              <a:t>39</a:t>
            </a:fld>
            <a:endParaRPr kumimoji="0" lang="ru-RU" alt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 altLang="ru-RU" smtClean="0">
              <a:cs typeface="Arial" pitchFamily="34" charset="0"/>
            </a:endParaRPr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A3AD7096-3B25-4243-9C3B-E6267C632C7F}" type="slidenum">
              <a:rPr kumimoji="0" lang="ru-RU" altLang="ru-RU" sz="1200"/>
              <a:pPr/>
              <a:t>40</a:t>
            </a:fld>
            <a:endParaRPr kumimoji="0"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3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9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7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2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3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61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63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86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6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9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EA66-6DC3-4167-96D8-1B6DF6D21521}" type="datetimeFigureOut">
              <a:rPr lang="ru-RU" smtClean="0"/>
              <a:pPr/>
              <a:t>вт 07.11.17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994A-732A-4DA6-9CEE-E44FDB218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base.garant.ru/12125350/1/#block_2" TargetMode="External"/><Relationship Id="rId3" Type="http://schemas.openxmlformats.org/officeDocument/2006/relationships/hyperlink" Target="http://base.garant.ru/10900200/1/#block_1" TargetMode="External"/><Relationship Id="rId7" Type="http://schemas.openxmlformats.org/officeDocument/2006/relationships/hyperlink" Target="http://base.garant.ru/12138258/" TargetMode="External"/><Relationship Id="rId2" Type="http://schemas.openxmlformats.org/officeDocument/2006/relationships/hyperlink" Target="http://base.garant.ru/12112604/1/#block_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se.garant.ru/12124624/" TargetMode="External"/><Relationship Id="rId5" Type="http://schemas.openxmlformats.org/officeDocument/2006/relationships/hyperlink" Target="http://base.garant.ru/12147594/1/#block_2" TargetMode="External"/><Relationship Id="rId4" Type="http://schemas.openxmlformats.org/officeDocument/2006/relationships/hyperlink" Target="http://base.garant.ru/12150845/1/#block_2" TargetMode="External"/><Relationship Id="rId9" Type="http://schemas.openxmlformats.org/officeDocument/2006/relationships/hyperlink" Target="http://base.garant.ru/12185475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98088/9a217db2fc2942a34d7a4cdc8574ea56951da929/#dst100027" TargetMode="External"/><Relationship Id="rId2" Type="http://schemas.openxmlformats.org/officeDocument/2006/relationships/hyperlink" Target="http://www.consultant.ru/document/cons_doc_LAW_133770/2d4ff2bbee39530bb4da4f090df13b8bef1e3866/#dst1000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gulation.gov.ru/" TargetMode="External"/><Relationship Id="rId4" Type="http://schemas.openxmlformats.org/officeDocument/2006/relationships/hyperlink" Target="http://www.consultant.ru/document/cons_doc_LAW_47927/a44d2ccdae2c3eb6aacec5f85d7781b98c2c3b40/#dst100128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234473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7"/>
          <p:cNvSpPr>
            <a:spLocks noChangeArrowheads="1"/>
          </p:cNvSpPr>
          <p:nvPr/>
        </p:nvSpPr>
        <p:spPr bwMode="auto">
          <a:xfrm flipH="1">
            <a:off x="0" y="1484313"/>
            <a:ext cx="3203575" cy="230822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defTabSz="1042988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defTabSz="1042988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defTabSz="1042988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defTabSz="1042988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400">
              <a:latin typeface="Calibri" pitchFamily="34" charset="0"/>
            </a:endParaRPr>
          </a:p>
        </p:txBody>
      </p:sp>
      <p:sp>
        <p:nvSpPr>
          <p:cNvPr id="19460" name="Text Box 23"/>
          <p:cNvSpPr txBox="1">
            <a:spLocks noChangeArrowheads="1"/>
          </p:cNvSpPr>
          <p:nvPr/>
        </p:nvSpPr>
        <p:spPr bwMode="auto">
          <a:xfrm>
            <a:off x="3203575" y="1484313"/>
            <a:ext cx="5940425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 smtClean="0"/>
              <a:t>Антикоррупционная экспертиза: правила и методика</a:t>
            </a:r>
          </a:p>
          <a:p>
            <a:pPr algn="ctr">
              <a:lnSpc>
                <a:spcPct val="150000"/>
              </a:lnSpc>
              <a:defRPr/>
            </a:pPr>
            <a:endParaRPr lang="ru-RU" sz="2000" dirty="0"/>
          </a:p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538012"/>
            <a:ext cx="5753224" cy="22100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Агеева Е.А., заведующий кафедрой государственного, муниципального управления и права </a:t>
            </a:r>
          </a:p>
          <a:p>
            <a:pPr algn="r"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Северо-Кавказский институт-филиал </a:t>
            </a:r>
            <a:r>
              <a:rPr lang="ru-RU" sz="2000" dirty="0" err="1" smtClean="0">
                <a:solidFill>
                  <a:srgbClr val="C00000"/>
                </a:solidFill>
              </a:rPr>
              <a:t>РАНХиГС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Махачкала, 2017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7" name="Picture 10" descr="korrupc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7" y="4567165"/>
            <a:ext cx="2520281" cy="204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146551"/>
      </p:ext>
    </p:extLst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Терминологический аппарат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 dirty="0" smtClean="0">
                <a:solidFill>
                  <a:srgbClr val="FF3300"/>
                </a:solidFill>
              </a:rPr>
              <a:t>Антикоррупционная экспертиза</a:t>
            </a:r>
            <a:r>
              <a:rPr lang="ru-RU" altLang="ru-RU" sz="2400" dirty="0" smtClean="0"/>
              <a:t> является составной частью правовой экспертизы нормативных правовых актов, цель которой – </a:t>
            </a:r>
            <a:r>
              <a:rPr lang="ru-RU" altLang="ru-RU" sz="2400" dirty="0" smtClean="0">
                <a:solidFill>
                  <a:srgbClr val="FF0000"/>
                </a:solidFill>
              </a:rPr>
              <a:t>исключение</a:t>
            </a:r>
            <a:r>
              <a:rPr lang="ru-RU" altLang="ru-RU" sz="2400" dirty="0" smtClean="0"/>
              <a:t> из правового пространства правовых норм, вызывающих вероятность и создающих предпосылки коррупции. К правовым посылкам коррупции относятся как положения, содержащиеся в нормативных правовых актах или их проектах, так и отсутствие положений, необходимых для устранения существующих и/или предотвращения коррупционных практик. </a:t>
            </a:r>
          </a:p>
        </p:txBody>
      </p:sp>
    </p:spTree>
    <p:extLst>
      <p:ext uri="{BB962C8B-B14F-4D97-AF65-F5344CB8AC3E}">
        <p14:creationId xmlns:p14="http://schemas.microsoft.com/office/powerpoint/2010/main" val="17386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7375525" cy="563562"/>
          </a:xfrm>
        </p:spPr>
        <p:txBody>
          <a:bodyPr/>
          <a:lstStyle/>
          <a:p>
            <a:r>
              <a:rPr lang="ru-RU" altLang="ru-RU" sz="2400" smtClean="0"/>
              <a:t>Сущность антикоррупционной экспертизы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 dirty="0" smtClean="0">
                <a:solidFill>
                  <a:srgbClr val="FF3300"/>
                </a:solidFill>
              </a:rPr>
              <a:t>Антикоррупционная экспертиза НПА</a:t>
            </a:r>
            <a:r>
              <a:rPr lang="ru-RU" altLang="ru-RU" sz="2400" dirty="0" smtClean="0"/>
              <a:t> предполагает:</a:t>
            </a:r>
          </a:p>
          <a:p>
            <a:pPr algn="just"/>
            <a:r>
              <a:rPr lang="ru-RU" altLang="ru-RU" sz="2400" dirty="0" smtClean="0"/>
              <a:t> анализ нормативного правового акта, </a:t>
            </a:r>
          </a:p>
          <a:p>
            <a:pPr algn="just"/>
            <a:r>
              <a:rPr lang="ru-RU" altLang="ru-RU" sz="2400" dirty="0" smtClean="0"/>
              <a:t>выявление и описание коррупционных и коррупциогенных факторов, находящихся в нормативном правовом акте, </a:t>
            </a:r>
          </a:p>
          <a:p>
            <a:pPr algn="just"/>
            <a:r>
              <a:rPr lang="ru-RU" altLang="ru-RU" sz="2400" dirty="0" smtClean="0"/>
              <a:t>выработку рекомендаций и предложений, направленных на искоренение указанных факторов с целью пресечения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3898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380288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488C4">
                        <a:alpha val="0"/>
                      </a:srgbClr>
                    </a:gs>
                    <a:gs pos="53000">
                      <a:srgbClr val="D4DEFF">
                        <a:alpha val="53000"/>
                      </a:srgbClr>
                    </a:gs>
                    <a:gs pos="83000">
                      <a:srgbClr val="D4DEFF">
                        <a:alpha val="83000"/>
                      </a:srgbClr>
                    </a:gs>
                    <a:gs pos="100000">
                      <a:srgbClr val="96AB94"/>
                    </a:gs>
                  </a:gsLst>
                  <a:lin ang="10800000"/>
                </a:gra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dir="5400000" algn="t" rotWithShape="0">
                    <a:srgbClr val="000000">
                      <a:alpha val="39999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44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942975"/>
            <a:ext cx="7254875" cy="544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488C4">
                        <a:alpha val="0"/>
                      </a:srgbClr>
                    </a:gs>
                    <a:gs pos="53000">
                      <a:srgbClr val="D4DEFF">
                        <a:alpha val="53000"/>
                      </a:srgbClr>
                    </a:gs>
                    <a:gs pos="83000">
                      <a:srgbClr val="D4DEFF">
                        <a:alpha val="83000"/>
                      </a:srgbClr>
                    </a:gs>
                    <a:gs pos="100000">
                      <a:srgbClr val="96AB94"/>
                    </a:gs>
                  </a:gsLst>
                  <a:lin ang="10800000"/>
                </a:gra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dir="5400000" algn="t" rotWithShape="0">
                    <a:srgbClr val="000000">
                      <a:alpha val="39999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43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952500"/>
            <a:ext cx="7281863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488C4">
                        <a:alpha val="0"/>
                      </a:srgbClr>
                    </a:gs>
                    <a:gs pos="53000">
                      <a:srgbClr val="D4DEFF">
                        <a:alpha val="53000"/>
                      </a:srgbClr>
                    </a:gs>
                    <a:gs pos="83000">
                      <a:srgbClr val="D4DEFF">
                        <a:alpha val="83000"/>
                      </a:srgbClr>
                    </a:gs>
                    <a:gs pos="100000">
                      <a:srgbClr val="96AB94"/>
                    </a:gs>
                  </a:gsLst>
                  <a:lin ang="10800000"/>
                </a:gra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dir="5400000" algn="t" rotWithShape="0">
                    <a:srgbClr val="000000">
                      <a:alpha val="39999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9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/>
            </a:r>
            <a:br>
              <a:rPr lang="ru-RU" altLang="ru-RU" sz="24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</a:br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Антикоррупционная </a:t>
            </a:r>
            <a:r>
              <a:rPr lang="ru-RU" altLang="ru-RU" sz="2400" dirty="0">
                <a:solidFill>
                  <a:srgbClr val="FF0000"/>
                </a:solidFill>
                <a:latin typeface="+mn-lt"/>
                <a:cs typeface="Arial" pitchFamily="34" charset="0"/>
              </a:rPr>
              <a:t>экспертиза правовых актов и их проектов:</a:t>
            </a:r>
            <a:br>
              <a:rPr lang="ru-RU" altLang="ru-RU" sz="2400" dirty="0">
                <a:solidFill>
                  <a:srgbClr val="FF0000"/>
                </a:solidFill>
                <a:latin typeface="+mn-lt"/>
                <a:cs typeface="Arial" pitchFamily="34" charset="0"/>
              </a:rPr>
            </a:b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931224" cy="59046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300" dirty="0" smtClean="0"/>
          </a:p>
          <a:p>
            <a:pPr>
              <a:buFontTx/>
              <a:buChar char="-"/>
            </a:pPr>
            <a:endParaRPr lang="ru-RU" sz="2300" b="1" dirty="0"/>
          </a:p>
          <a:p>
            <a:pPr>
              <a:buFont typeface="Wingdings" pitchFamily="2" charset="2"/>
              <a:buNone/>
            </a:pPr>
            <a:r>
              <a:rPr lang="ru-RU" altLang="ru-RU" dirty="0" smtClean="0">
                <a:cs typeface="Arial" pitchFamily="34" charset="0"/>
              </a:rPr>
              <a:t>– </a:t>
            </a:r>
            <a:r>
              <a:rPr lang="ru-RU" altLang="ru-RU" dirty="0">
                <a:cs typeface="Arial" pitchFamily="34" charset="0"/>
              </a:rPr>
              <a:t>разновидность криминологической и правовой экспертизы;</a:t>
            </a:r>
          </a:p>
          <a:p>
            <a:pPr>
              <a:buFontTx/>
              <a:buNone/>
            </a:pPr>
            <a:r>
              <a:rPr lang="ru-RU" altLang="ru-RU" dirty="0">
                <a:cs typeface="Arial" pitchFamily="34" charset="0"/>
              </a:rPr>
              <a:t> – мера по профилактике коррупции;</a:t>
            </a:r>
          </a:p>
          <a:p>
            <a:pPr>
              <a:buFontTx/>
              <a:buNone/>
            </a:pPr>
            <a:r>
              <a:rPr lang="ru-RU" altLang="ru-RU" dirty="0">
                <a:cs typeface="Arial" pitchFamily="34" charset="0"/>
              </a:rPr>
              <a:t> – форма осуществления мониторинга </a:t>
            </a:r>
            <a:r>
              <a:rPr lang="ru-RU" altLang="ru-RU" dirty="0" err="1">
                <a:cs typeface="Arial" pitchFamily="34" charset="0"/>
              </a:rPr>
              <a:t>правоприменения</a:t>
            </a:r>
            <a:r>
              <a:rPr lang="en-US" altLang="ru-RU" dirty="0">
                <a:cs typeface="Arial" pitchFamily="34" charset="0"/>
              </a:rPr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3300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solidFill>
                  <a:srgbClr val="FF0000"/>
                </a:solidFill>
              </a:rPr>
              <a:t>Государственная антикоррупционная экспертиза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Государственная антикоррупционная экспертиза – означает анализ нормативного правового акта органами государственной власти с целью выявления и устранения (минимизации) коррупционных факторов. </a:t>
            </a:r>
          </a:p>
          <a:p>
            <a:pPr algn="just">
              <a:lnSpc>
                <a:spcPct val="90000"/>
              </a:lnSpc>
            </a:pPr>
            <a:r>
              <a:rPr lang="ru-RU" altLang="ru-RU" sz="2400" dirty="0" smtClean="0"/>
              <a:t>Государственная антикоррупционная экспертиза подразделяется на экспертизу, которая может проводиться органами, которым согласно нормам российского законодательства вменяется право обеспечить качество проектов нормативных правовых актов, а также органами, которые наделены правом осуществлять контроль качества нормативных правовых актов и органами, осуществляющими мониторинг правоприменительной практики.</a:t>
            </a:r>
            <a:r>
              <a:rPr lang="ru-RU" altLang="ru-RU" dirty="0" smtClean="0"/>
              <a:t> 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/>
              <a:t>Проводится: </a:t>
            </a:r>
            <a:r>
              <a:rPr lang="ru-RU" altLang="ru-RU" sz="2000" dirty="0" smtClean="0"/>
              <a:t>прокуратурой, Минюстом, РОИВ, организациями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372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Прокуратура проводит экспертизу актов, касающихся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sz="3500" dirty="0" smtClean="0"/>
          </a:p>
          <a:p>
            <a:pPr algn="just"/>
            <a:endParaRPr lang="ru-RU" sz="3500" dirty="0"/>
          </a:p>
          <a:p>
            <a:pPr algn="just"/>
            <a:r>
              <a:rPr lang="ru-RU" sz="3600" dirty="0" smtClean="0"/>
              <a:t>1</a:t>
            </a:r>
            <a:r>
              <a:rPr lang="ru-RU" sz="3600" dirty="0"/>
              <a:t>) прав, свобод и обязанностей человека и гражданина;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2</a:t>
            </a:r>
            <a:r>
              <a:rPr lang="ru-RU" sz="3600" dirty="0"/>
              <a:t>) государственной и муниципальной собственности, государственной и муниципальной службы, </a:t>
            </a:r>
            <a:r>
              <a:rPr lang="ru-RU" sz="3600" dirty="0">
                <a:hlinkClick r:id="rId2"/>
              </a:rPr>
              <a:t>бюджетного</a:t>
            </a:r>
            <a:r>
              <a:rPr lang="ru-RU" sz="3600" dirty="0"/>
              <a:t>, </a:t>
            </a:r>
            <a:r>
              <a:rPr lang="ru-RU" sz="3600" dirty="0">
                <a:hlinkClick r:id="rId3"/>
              </a:rPr>
              <a:t>налогового</a:t>
            </a:r>
            <a:r>
              <a:rPr lang="ru-RU" sz="3600" dirty="0"/>
              <a:t>, таможенного, </a:t>
            </a:r>
            <a:r>
              <a:rPr lang="ru-RU" sz="3600" dirty="0">
                <a:hlinkClick r:id="rId4"/>
              </a:rPr>
              <a:t>лесного</a:t>
            </a:r>
            <a:r>
              <a:rPr lang="ru-RU" sz="3600" dirty="0"/>
              <a:t>, </a:t>
            </a:r>
            <a:r>
              <a:rPr lang="ru-RU" sz="3600" dirty="0">
                <a:hlinkClick r:id="rId5"/>
              </a:rPr>
              <a:t>водного</a:t>
            </a:r>
            <a:r>
              <a:rPr lang="ru-RU" sz="3600" dirty="0"/>
              <a:t>, </a:t>
            </a:r>
            <a:r>
              <a:rPr lang="ru-RU" sz="3600" dirty="0">
                <a:hlinkClick r:id="rId6"/>
              </a:rPr>
              <a:t>земельного</a:t>
            </a:r>
            <a:r>
              <a:rPr lang="ru-RU" sz="3600" dirty="0"/>
              <a:t>, </a:t>
            </a:r>
            <a:r>
              <a:rPr lang="ru-RU" sz="3600" dirty="0">
                <a:hlinkClick r:id="rId7"/>
              </a:rPr>
              <a:t>градостроительного</a:t>
            </a:r>
            <a:r>
              <a:rPr lang="ru-RU" sz="3600" dirty="0"/>
              <a:t>, </a:t>
            </a:r>
            <a:r>
              <a:rPr lang="ru-RU" sz="3600" dirty="0">
                <a:hlinkClick r:id="rId8"/>
              </a:rPr>
              <a:t>природоохранного законодательства</a:t>
            </a:r>
            <a:r>
              <a:rPr lang="ru-RU" sz="3600" dirty="0"/>
              <a:t>, </a:t>
            </a:r>
            <a:r>
              <a:rPr lang="ru-RU" sz="3600" dirty="0">
                <a:hlinkClick r:id="rId9"/>
              </a:rPr>
              <a:t>законодательства</a:t>
            </a:r>
            <a:r>
              <a:rPr lang="ru-RU" sz="3600" dirty="0"/>
              <a:t> о лицензировании, а также законодательства, регулирующего деятельность государственных корпораций, фондов и иных организаций, создаваемых Российской Федерацией на основании федерального закона;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3</a:t>
            </a:r>
            <a:r>
              <a:rPr lang="ru-RU" sz="3600" dirty="0"/>
              <a:t>) социальных гарантий лицам, замещающим (замещавшим) государственные или муниципальные должности, должности государственной или муниципальной службы.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5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ФОИВ в области юстиции проводит экспертизу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1800" dirty="0"/>
              <a:t>1) проектов федеральных законов, проектов указов Президента Российской Федерации и проектов постановлений Правительства Российской Федерации, разрабатываемых федеральными органами исполнительной власти, иными государственными органами и организациями, - при проведении их правовой экспертизы</a:t>
            </a:r>
            <a:r>
              <a:rPr lang="ru-RU" sz="1800" dirty="0" smtClean="0"/>
              <a:t>;</a:t>
            </a:r>
          </a:p>
          <a:p>
            <a:r>
              <a:rPr lang="ru-RU" sz="1800" dirty="0"/>
              <a:t>2) проектов поправок Правительства Российской Федерации к проектам федеральных законов, подготовленным федеральными органами исполнительной власти, иными государственными органами и организациями, - при проведении их правовой экспертизы;</a:t>
            </a:r>
          </a:p>
          <a:p>
            <a:r>
              <a:rPr lang="ru-RU" sz="1800" dirty="0"/>
              <a:t>3) нормативных правовых актов федеральных органов исполнительной власти, иных государственных органов и организаций, затрагивающих права, свободы и обязанности человека и гражданина, устанавливающих правовой статус организаций или имеющих межведомственный характер, а также уставов муниципальных образований и муниципальных правовых актов о внесении изменений в уставы муниципальных образований - при их государственной регистрации;</a:t>
            </a:r>
          </a:p>
          <a:p>
            <a:r>
              <a:rPr lang="ru-RU" sz="1800" dirty="0" smtClean="0"/>
              <a:t>4</a:t>
            </a:r>
            <a:r>
              <a:rPr lang="ru-RU" sz="1800" dirty="0"/>
              <a:t>) нормативных правовых актов субъектов Российской Федерации - при мониторинге их применения и при внесении сведений в федеральный регистр нормативных правовых актов субъектов Российской Федерации.</a:t>
            </a:r>
            <a:br>
              <a:rPr lang="ru-RU" sz="1800" dirty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655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Органы</a:t>
            </a:r>
            <a:r>
              <a:rPr lang="ru-RU" dirty="0">
                <a:solidFill>
                  <a:srgbClr val="C00000"/>
                </a:solidFill>
              </a:rPr>
              <a:t>, организации, их должностные лица</a:t>
            </a:r>
            <a:r>
              <a:rPr lang="ru-RU" dirty="0"/>
              <a:t> проводят антикоррупционную экспертизу принятых ими нормативных правовых актов (проектов нормативных правовых актов) при проведении их правовой экспертизы и мониторинге их применения.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Органы</a:t>
            </a:r>
            <a:r>
              <a:rPr lang="ru-RU" dirty="0">
                <a:solidFill>
                  <a:srgbClr val="C00000"/>
                </a:solidFill>
              </a:rPr>
              <a:t>, организации, их должностные лица </a:t>
            </a:r>
            <a:r>
              <a:rPr lang="ru-RU" dirty="0"/>
              <a:t>в случае обнаружения в нормативных правовых актах (проектах нормативных правовых актов) коррупциогенных факторов, принятие мер по устранению которых не относится к их компетенции, информируют об этом </a:t>
            </a:r>
            <a:r>
              <a:rPr lang="ru-RU" dirty="0">
                <a:solidFill>
                  <a:srgbClr val="C00000"/>
                </a:solidFill>
              </a:rPr>
              <a:t>органы прокуратуры.</a:t>
            </a:r>
          </a:p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1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600" smtClean="0"/>
              <a:t>Противодействие коррупции как ключевое направление государственной политики в РФ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9288" y="1076325"/>
            <a:ext cx="5497512" cy="52482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1800" smtClean="0"/>
              <a:t>«…Борьба с коррупцией – это не шоу, она требует профессионализма, серьёзности и ответственности, только тогда она даст результат, получит осознанную, широкую поддержку со стороны общества. В последние годы было немало громких дел в отношении чиновников муниципального, регионального, федерального уровня. При этом, абсолютное большинство государственных служащих – честные, порядочные люди, работающие на благо страны. Но ни должность, ни высокие связи, ни былые заслуги не могут быть прикрытием для нечистых на руку представителей власти.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73063" y="3363913"/>
            <a:ext cx="31051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/>
              <a:t>      (Из Послания Президента РФ В.В. Путина  Федеральному Собранию РФ от 01.12.2016 г.)</a:t>
            </a:r>
          </a:p>
          <a:p>
            <a:pPr>
              <a:lnSpc>
                <a:spcPct val="80000"/>
              </a:lnSpc>
            </a:pPr>
            <a:endParaRPr lang="ru-RU" altLang="ru-RU" sz="1200"/>
          </a:p>
        </p:txBody>
      </p:sp>
      <p:pic>
        <p:nvPicPr>
          <p:cNvPr id="4101" name="Picture 7" descr="Картинки по запросу послание президен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1054100"/>
            <a:ext cx="29845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742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solidFill>
                  <a:srgbClr val="FF0000"/>
                </a:solidFill>
              </a:rPr>
              <a:t>Общественная антикоррупционная экспертиза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 smtClean="0"/>
              <a:t>Общественная антикоррупционная экспертиза – исследование и анализ нормативного правового акта институтами гражданского общества с целью выявления и устранения (минимизации) коррупционных факторов. Общественная антикоррупционная экспертиза может осуществляться Общественной палатой РФ, Торгово-промышленной палатой, общественными организациями, бизнес-сообществами, экспертными советами при органах государственной власти всех уровней и органах местного самоуправления </a:t>
            </a:r>
          </a:p>
        </p:txBody>
      </p:sp>
    </p:spTree>
    <p:extLst>
      <p:ext uri="{BB962C8B-B14F-4D97-AF65-F5344CB8AC3E}">
        <p14:creationId xmlns:p14="http://schemas.microsoft.com/office/powerpoint/2010/main" val="28336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solidFill>
                  <a:srgbClr val="FF0000"/>
                </a:solidFill>
              </a:rPr>
              <a:t>Независимая антикоррупционная экспертиза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000" smtClean="0"/>
              <a:t>Независимая антикоррупционная экспертиза – экспертиза нормативного правового акта, проведенная научными учреждениями, бизнес-сообществами и иными организациями и гражданами в инициативном порядке за собственные средства с целью выявления и устранения (минимизации) коррупционных факторов. Независимая антикоррупционная экспертиза проводится юридическими лицами и физическими лицами, аккредитованными Министерством юстиции РФ в качестве независимых экспертов антикоррупционной экспертизы нормативных правовых актов и проектов нормативных правовых актов, в соответствии с методикой проведения антикоррупционной экспертизы нормативных правовых актов и проектов нормативных правовых актов, утвержденной Постановлением Правительства РФ от 26 февраля 2010 г. № 96 </a:t>
            </a:r>
          </a:p>
        </p:txBody>
      </p:sp>
    </p:spTree>
    <p:extLst>
      <p:ext uri="{BB962C8B-B14F-4D97-AF65-F5344CB8AC3E}">
        <p14:creationId xmlns:p14="http://schemas.microsoft.com/office/powerpoint/2010/main" val="23253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Независимая антикоррупционная экспертиза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686800" cy="590465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b="1" i="1" dirty="0" smtClean="0"/>
          </a:p>
          <a:p>
            <a:r>
              <a:rPr lang="ru-RU" sz="2400" dirty="0" smtClean="0"/>
              <a:t>Независимая </a:t>
            </a:r>
            <a:r>
              <a:rPr lang="ru-RU" sz="2400" dirty="0"/>
              <a:t>антикоррупционная экспертиза проводится юридическими лицами и физическими лицами, </a:t>
            </a:r>
            <a:r>
              <a:rPr lang="ru-RU" sz="2400" dirty="0">
                <a:solidFill>
                  <a:srgbClr val="FF0000"/>
                </a:solidFill>
                <a:hlinkClick r:id="rId2"/>
              </a:rPr>
              <a:t>аккредитованными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Министерством </a:t>
            </a:r>
            <a:r>
              <a:rPr lang="ru-RU" sz="2400" dirty="0"/>
              <a:t>юстиции Российской Федерации в качестве экспертов по проведению независимой антикоррупционной экспертизы нормативных правовых актов и проектов нормативных правовых актов, в соответствии с </a:t>
            </a:r>
            <a:r>
              <a:rPr lang="ru-RU" sz="2400" dirty="0">
                <a:hlinkClick r:id="rId3"/>
              </a:rPr>
              <a:t>методикой</a:t>
            </a:r>
            <a:r>
              <a:rPr lang="ru-RU" sz="2400" dirty="0"/>
              <a:t> проведения антикоррупционной экспертизы нормативных правовых актов и проектов нормативных правовых актов, утвержденной постановлением Правительства Российской Федерации от 26 февраля 2010 г. N 96.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целях обеспечения возможности проведения независимой антикоррупционной экспертизы </a:t>
            </a:r>
            <a:r>
              <a:rPr lang="ru-RU" sz="2400" dirty="0" smtClean="0"/>
              <a:t>разработчики </a:t>
            </a:r>
            <a:r>
              <a:rPr lang="ru-RU" sz="2400" dirty="0"/>
              <a:t>проектов нормативных правовых актов в течение рабочего дня, соответствующего дню направления указанных проектов на согласование в государственные органы и организации в соответствии с </a:t>
            </a:r>
            <a:r>
              <a:rPr lang="ru-RU" sz="2400" dirty="0">
                <a:hlinkClick r:id="rId4"/>
              </a:rPr>
              <a:t>пунктом </a:t>
            </a:r>
            <a:r>
              <a:rPr lang="ru-RU" sz="2400" dirty="0" smtClean="0">
                <a:hlinkClick r:id="rId4"/>
              </a:rPr>
              <a:t>57</a:t>
            </a:r>
            <a:r>
              <a:rPr lang="ru-RU" sz="2400" dirty="0" smtClean="0"/>
              <a:t> Регламента </a:t>
            </a:r>
            <a:r>
              <a:rPr lang="ru-RU" sz="2400" dirty="0"/>
              <a:t>Правительства, размещают эти проекты на сайте </a:t>
            </a:r>
            <a:r>
              <a:rPr lang="ru-RU" sz="2400" dirty="0">
                <a:hlinkClick r:id="rId5" tooltip="Ссылка на ресурс regulation.gov.ru"/>
              </a:rPr>
              <a:t>regulation.gov.ru</a:t>
            </a:r>
            <a:r>
              <a:rPr lang="ru-RU" sz="2400" dirty="0"/>
              <a:t> в информационно-телекоммуникационной сети "Интернет", созданном для размещения информации о подготовке федеральными органами исполнительной власти проектов нормативных правовых актов и результатах их общественного обсуждения, с указанием дат начала и окончания приема заключений по результатам независимой антикоррупционной экспертизы.</a:t>
            </a:r>
          </a:p>
          <a:p>
            <a:pPr>
              <a:buFontTx/>
              <a:buChar char="-"/>
            </a:pPr>
            <a:endParaRPr lang="ru-RU" sz="2300" dirty="0" smtClean="0"/>
          </a:p>
          <a:p>
            <a:pPr>
              <a:buFontTx/>
              <a:buChar char="-"/>
            </a:pPr>
            <a:endParaRPr lang="ru-RU" sz="2300" b="1" dirty="0"/>
          </a:p>
          <a:p>
            <a:pPr algn="just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5752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solidFill>
                  <a:srgbClr val="FF0000"/>
                </a:solidFill>
              </a:rPr>
              <a:t>Антикоррупционная экспертиза НПА предусматривает: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000" smtClean="0"/>
              <a:t>обязательность проведения антикоррупционной экспертизы проектов нормативных правовых актов (и существующих законов);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законность проведения антикоррупционной экспертизы;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системность антикоррупционной экспертизы, предполагающая выявление всех известных коррупционных факторов;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достоверность и проверяемость результатов проведения антикоррупционной экспертизы, содержащихся в заключении;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объективность и обоснованность выводов антикоррупционной экспертизы;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публичность и открытость подготовки, проведения и результатов антикоррупционной экспертизы;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гласность и учет общественного мнения при проведении антикоррупционной экспертизы;</a:t>
            </a:r>
          </a:p>
          <a:p>
            <a:pPr algn="just">
              <a:lnSpc>
                <a:spcPct val="80000"/>
              </a:lnSpc>
            </a:pPr>
            <a:r>
              <a:rPr lang="ru-RU" altLang="ru-RU" sz="2000" smtClean="0"/>
              <a:t>ответственность за проведение и результаты антикоррупционной экспертизы. </a:t>
            </a:r>
          </a:p>
        </p:txBody>
      </p:sp>
    </p:spTree>
    <p:extLst>
      <p:ext uri="{BB962C8B-B14F-4D97-AF65-F5344CB8AC3E}">
        <p14:creationId xmlns:p14="http://schemas.microsoft.com/office/powerpoint/2010/main" val="32330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 dirty="0" smtClean="0"/>
              <a:t>Результаты независимой антикоррупционной экспертизы отражаются в:</a:t>
            </a:r>
          </a:p>
          <a:p>
            <a:pPr algn="just"/>
            <a:r>
              <a:rPr lang="ru-RU" altLang="ru-RU" sz="2400" dirty="0"/>
              <a:t>т</a:t>
            </a:r>
            <a:r>
              <a:rPr lang="ru-RU" altLang="ru-RU" sz="2400" dirty="0" smtClean="0"/>
              <a:t>ребовании прокурора;</a:t>
            </a:r>
            <a:endParaRPr lang="ru-RU" altLang="ru-RU" sz="2400" dirty="0"/>
          </a:p>
          <a:p>
            <a:pPr algn="just"/>
            <a:r>
              <a:rPr lang="ru-RU" altLang="ru-RU" sz="2400" dirty="0" smtClean="0"/>
              <a:t>заключении по форме, утверждаемой Министерством юстиции РФ.</a:t>
            </a:r>
          </a:p>
          <a:p>
            <a:pPr algn="just"/>
            <a:r>
              <a:rPr lang="ru-RU" altLang="ru-RU" sz="2400" dirty="0" smtClean="0"/>
              <a:t>Проекты нормативных правовых актов, по которым предусмотрено проведение антикоррупционной экспертизы, вносятся Президенту РФ и (или) в Правительство РФ с приложением поступивших заключений по результатам независимой антикоррупционной экспертизы.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84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 dirty="0" smtClean="0"/>
              <a:t>По результатам экспертизы на </a:t>
            </a:r>
            <a:r>
              <a:rPr lang="ru-RU" altLang="ru-RU" sz="2400" dirty="0" err="1" smtClean="0"/>
              <a:t>коррупциогенность</a:t>
            </a:r>
            <a:r>
              <a:rPr lang="ru-RU" altLang="ru-RU" sz="2400" dirty="0" smtClean="0"/>
              <a:t> составляется экспертное заключение, в котором отражаются все выявленные положения проекта документа, способствующие созданию условий для проявления коррупции, с указанием структурных единиц проекта документа (разделы, главы, статьи, части, пункты, подпункты, абзацы) и соответствующих коррупциогенных факторов. В экспертном заключении могут быть отражены возможные негативные последствия сохранения в проекте документа выявленных коррупциогенных факторов. </a:t>
            </a:r>
          </a:p>
        </p:txBody>
      </p:sp>
    </p:spTree>
    <p:extLst>
      <p:ext uri="{BB962C8B-B14F-4D97-AF65-F5344CB8AC3E}">
        <p14:creationId xmlns:p14="http://schemas.microsoft.com/office/powerpoint/2010/main" val="9804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sz="2400" dirty="0"/>
              <a:t>Результаты независимой антикоррупционной экспертизы отражаются в заключении по </a:t>
            </a:r>
            <a:r>
              <a:rPr lang="ru-RU" sz="2400" dirty="0" smtClean="0"/>
              <a:t>форме, </a:t>
            </a:r>
            <a:r>
              <a:rPr lang="ru-RU" sz="2400" dirty="0"/>
              <a:t>утверждаемой Министерством </a:t>
            </a:r>
            <a:r>
              <a:rPr lang="ru-RU" sz="2400" dirty="0" smtClean="0"/>
              <a:t>юстиции </a:t>
            </a:r>
            <a:r>
              <a:rPr lang="ru-RU" sz="2400" dirty="0"/>
              <a:t>Российской Федерации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Заключение об экспертизе направляется разработчику, копия заключения - в органы юстиции.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2708920"/>
            <a:ext cx="2952328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ФЗ, проекты Указов Президента и Постановлений Правительства, НПА </a:t>
            </a:r>
            <a:r>
              <a:rPr lang="ru-RU" dirty="0" err="1" smtClean="0"/>
              <a:t>ФОиВ</a:t>
            </a:r>
            <a:r>
              <a:rPr lang="ru-RU" dirty="0" smtClean="0"/>
              <a:t>, затрагивающих права человека, правовой статус организации – в Минюст РФ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2515917"/>
            <a:ext cx="388565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НПА и проект НПА субъектов </a:t>
            </a:r>
            <a:r>
              <a:rPr lang="ru-RU" sz="1600" dirty="0"/>
              <a:t>Российской Федерации, уставов муниципальных образований и муниципальных правовых актов о внесении изменений в уставы муниципальных образований, проектов нормативных правовых актов субъектов Российской Федерации, проектов уставов муниципальных образований и муниципальных правовых актов о внесении изменений в уставы муниципальных образований - в соответствующие территориальные органы Министерства юстиции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364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N.B!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dirty="0" smtClean="0"/>
              <a:t>Адрес электронной почты, куда направляются заключения, </a:t>
            </a:r>
            <a:r>
              <a:rPr lang="ru-RU" dirty="0" smtClean="0">
                <a:solidFill>
                  <a:srgbClr val="FF0000"/>
                </a:solidFill>
              </a:rPr>
              <a:t>должен быть один, </a:t>
            </a:r>
            <a:r>
              <a:rPr lang="ru-RU" dirty="0" smtClean="0"/>
              <a:t>существующий только для этого вида взаимодействия.</a:t>
            </a:r>
          </a:p>
          <a:p>
            <a:r>
              <a:rPr lang="ru-RU" dirty="0" smtClean="0"/>
              <a:t>Заключение представленное не по форме, в 30 </a:t>
            </a:r>
            <a:r>
              <a:rPr lang="ru-RU" dirty="0" err="1" smtClean="0"/>
              <a:t>дневный</a:t>
            </a:r>
            <a:r>
              <a:rPr lang="ru-RU" dirty="0" smtClean="0"/>
              <a:t> срок возвращается эксперту с объяснением причин возврата.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9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Заключение по результатам независимой антикоррупционной экспертизы носит </a:t>
            </a:r>
            <a:r>
              <a:rPr lang="ru-RU" dirty="0">
                <a:solidFill>
                  <a:srgbClr val="FF0000"/>
                </a:solidFill>
              </a:rPr>
              <a:t>рекомендательный </a:t>
            </a:r>
            <a:r>
              <a:rPr lang="ru-RU" dirty="0" smtClean="0">
                <a:solidFill>
                  <a:srgbClr val="FF0000"/>
                </a:solidFill>
              </a:rPr>
              <a:t>характер</a:t>
            </a:r>
            <a:r>
              <a:rPr lang="ru-RU" dirty="0" smtClean="0"/>
              <a:t>, но </a:t>
            </a:r>
            <a:r>
              <a:rPr lang="ru-RU" dirty="0" smtClean="0">
                <a:solidFill>
                  <a:srgbClr val="FF0000"/>
                </a:solidFill>
              </a:rPr>
              <a:t>подлежит </a:t>
            </a:r>
            <a:r>
              <a:rPr lang="ru-RU" dirty="0">
                <a:solidFill>
                  <a:srgbClr val="FF0000"/>
                </a:solidFill>
              </a:rPr>
              <a:t>обязательному рассмотрению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30-дневный срок со дня его получения. </a:t>
            </a:r>
            <a:endParaRPr lang="ru-RU" dirty="0" smtClean="0"/>
          </a:p>
          <a:p>
            <a:pPr algn="just"/>
            <a:r>
              <a:rPr lang="ru-RU" dirty="0" smtClean="0"/>
              <a:t>По </a:t>
            </a:r>
            <a:r>
              <a:rPr lang="ru-RU" dirty="0"/>
              <a:t>результатам рассмотрения гражданину или организации, проводившим независимую антикоррупционную экспертизу, направляется мотивированный ответ (за исключением случаев, когда в заключении отсутствует информация о выявленных коррупциогенных факторах, или предложений о способе устранения выявленных коррупциогенных факторов), в котором отражается учет результатов независимой антикоррупционной экспертизы и (или) причины несогласия с выявленным в нормативном правовом акте или проекте нормативного правового акта </a:t>
            </a:r>
            <a:r>
              <a:rPr lang="ru-RU" dirty="0" err="1"/>
              <a:t>коррупциогенным</a:t>
            </a:r>
            <a:r>
              <a:rPr lang="ru-RU" dirty="0"/>
              <a:t> фактором.</a:t>
            </a:r>
          </a:p>
        </p:txBody>
      </p:sp>
    </p:spTree>
    <p:extLst>
      <p:ext uri="{BB962C8B-B14F-4D97-AF65-F5344CB8AC3E}">
        <p14:creationId xmlns:p14="http://schemas.microsoft.com/office/powerpoint/2010/main" val="588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 smtClean="0"/>
              <a:t>Результатами решений по заключениям антикоррупционной экспертизы нормативного правового акта являются: </a:t>
            </a:r>
          </a:p>
          <a:p>
            <a:pPr algn="just"/>
            <a:r>
              <a:rPr lang="ru-RU" altLang="ru-RU" sz="2400" smtClean="0"/>
              <a:t>устранение выявленных коррупционных факторов посредством изъятия или коррекции содержащих их норм; </a:t>
            </a:r>
          </a:p>
          <a:p>
            <a:pPr algn="just"/>
            <a:r>
              <a:rPr lang="ru-RU" altLang="ru-RU" sz="2400" smtClean="0"/>
              <a:t>ликвидация коррупционности нормативного правового акта.</a:t>
            </a: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33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600" smtClean="0"/>
              <a:t>Противодействие коррупции как ключевое направление государственной политики в РФ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9288" y="1076325"/>
            <a:ext cx="5497512" cy="52482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1800" smtClean="0"/>
              <a:t>«…Важнейшее направление – это противодействие коррупции и криминалу в целом. Здесь необходима грамотная, профессиональная работа на всех этапах – от профилактики преступлений до поддержания обвинения в суде. В прошлом году по материалам прокурорских проверок было возбуждено 3,8 тысячи уголовных дел антикоррупционного характера. В сфере госзакупок, выполнения оборонзаказа, управления госимуществом и реализации инфраструктурных проектов необходимо и далее укреплять контроль, повышать финансовую дисциплину, не допускать нецелевого использования бюджетных средств, их разбазаривания или прямого расхищения…»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5450" y="3522663"/>
            <a:ext cx="31051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200"/>
              <a:t>      (Из выступления Президента РФ В.В. Путина на заседании коллегии Генеральной прокуратуры России от 14 марта 2017 года)</a:t>
            </a:r>
          </a:p>
        </p:txBody>
      </p:sp>
      <p:pic>
        <p:nvPicPr>
          <p:cNvPr id="5125" name="Picture 9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141413"/>
            <a:ext cx="28956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7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400" smtClean="0">
                <a:solidFill>
                  <a:srgbClr val="FF3300"/>
                </a:solidFill>
              </a:rPr>
              <a:t>Под коррупциогенными фактором</a:t>
            </a:r>
            <a:r>
              <a:rPr lang="ru-RU" altLang="ru-RU" sz="2400" smtClean="0"/>
              <a:t> (коррупционной составляющей) в методике, утвержденной Правительством РФ  понимаются дефекты норм и правовые формулы, положения нормативного правового акта, дающие возможность должностным лицам использовать нормы закона в личных выгодных (корыстных) интересах. </a:t>
            </a:r>
            <a:r>
              <a:rPr lang="ru-RU" altLang="ru-RU" sz="2400" smtClean="0">
                <a:solidFill>
                  <a:srgbClr val="FF3300"/>
                </a:solidFill>
              </a:rPr>
              <a:t>Коррупционная норма</a:t>
            </a:r>
            <a:r>
              <a:rPr lang="ru-RU" altLang="ru-RU" sz="2400" smtClean="0"/>
              <a:t> – норма, в которой содержатся коррупциогенные факторы. </a:t>
            </a:r>
          </a:p>
          <a:p>
            <a:pPr algn="just">
              <a:lnSpc>
                <a:spcPct val="80000"/>
              </a:lnSpc>
            </a:pPr>
            <a:r>
              <a:rPr lang="ru-RU" altLang="ru-RU" sz="2400" smtClean="0"/>
              <a:t>Типичные коррупциогенные факторы – те, которые чаще других встречаются в нормативных правовых актах, независимо от предмета их регулирования и содержат определенные дефекты норм, вызывающие предпосылки коррупции. </a:t>
            </a:r>
          </a:p>
        </p:txBody>
      </p:sp>
    </p:spTree>
    <p:extLst>
      <p:ext uri="{BB962C8B-B14F-4D97-AF65-F5344CB8AC3E}">
        <p14:creationId xmlns:p14="http://schemas.microsoft.com/office/powerpoint/2010/main" val="12647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72819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ПРАВИЛА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</a:rPr>
              <a:t>ПРОВЕДЕНИЯ АНТИКОРРУПЦИОННОЙ ЭКСПЕРТИЗЫ НОРМАТИВНЫХ</a:t>
            </a:r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r>
              <a:rPr lang="ru-RU" sz="2000" b="1" dirty="0">
                <a:solidFill>
                  <a:srgbClr val="FF0000"/>
                </a:solidFill>
                <a:latin typeface="+mn-lt"/>
              </a:rPr>
              <a:t>ПРАВОВЫХ АКТОВ И ПРОЕКТОВ НОРМАТИВНЫХ ПРАВОВЫХ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АКТОВ (ИЗВЛЕЧЕНИЯ)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+mn-lt"/>
              </a:rPr>
            </a:b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904656"/>
          </a:xfrm>
        </p:spPr>
        <p:txBody>
          <a:bodyPr>
            <a:normAutofit fontScale="92500" lnSpcReduction="20000"/>
          </a:bodyPr>
          <a:lstStyle/>
          <a:p>
            <a:endParaRPr lang="ru-RU" sz="3100" b="1" dirty="0"/>
          </a:p>
          <a:p>
            <a:pPr>
              <a:buFontTx/>
              <a:buChar char="-"/>
            </a:pPr>
            <a:endParaRPr lang="ru-RU" sz="2300" dirty="0" smtClean="0"/>
          </a:p>
          <a:p>
            <a:pPr marL="0" indent="0">
              <a:buNone/>
            </a:pPr>
            <a:r>
              <a:rPr lang="ru-RU" sz="2000" dirty="0" smtClean="0"/>
              <a:t>Экспертиза проводится в отношении:</a:t>
            </a:r>
          </a:p>
          <a:p>
            <a:r>
              <a:rPr lang="ru-RU" sz="2000" dirty="0"/>
              <a:t>а) </a:t>
            </a:r>
            <a:r>
              <a:rPr lang="ru-RU" sz="2000" dirty="0">
                <a:solidFill>
                  <a:srgbClr val="FF0000"/>
                </a:solidFill>
              </a:rPr>
              <a:t>проектов</a:t>
            </a:r>
            <a:r>
              <a:rPr lang="ru-RU" sz="2000" dirty="0"/>
              <a:t> федеральных законов, </a:t>
            </a:r>
            <a:r>
              <a:rPr lang="ru-RU" sz="2000" dirty="0">
                <a:solidFill>
                  <a:srgbClr val="FF0000"/>
                </a:solidFill>
              </a:rPr>
              <a:t>проектов</a:t>
            </a:r>
            <a:r>
              <a:rPr lang="ru-RU" sz="2000" dirty="0"/>
              <a:t> указов Президента Российской Федерации и </a:t>
            </a:r>
            <a:r>
              <a:rPr lang="ru-RU" sz="2000" dirty="0">
                <a:solidFill>
                  <a:srgbClr val="FF0000"/>
                </a:solidFill>
              </a:rPr>
              <a:t>проектов </a:t>
            </a:r>
            <a:r>
              <a:rPr lang="ru-RU" sz="2000" dirty="0"/>
              <a:t>постановлений Правительства Российской Федерации, разрабатываемых федеральными органами исполнительной власти, иными государственными органами и организациями, - при проведении их правовой экспертизы;</a:t>
            </a:r>
          </a:p>
          <a:p>
            <a:r>
              <a:rPr lang="ru-RU" sz="2000" dirty="0"/>
              <a:t>б) </a:t>
            </a:r>
            <a:r>
              <a:rPr lang="ru-RU" sz="2000" dirty="0">
                <a:solidFill>
                  <a:srgbClr val="FF0000"/>
                </a:solidFill>
              </a:rPr>
              <a:t>проектов поправок </a:t>
            </a:r>
            <a:r>
              <a:rPr lang="ru-RU" sz="2000" dirty="0"/>
              <a:t>Правительства Российской Федерации к проектам федеральных законов, подготовленным федеральными органами исполнительной власти, иными государственными органами и организациями, - при проведении их правовой экспертизы;</a:t>
            </a:r>
          </a:p>
          <a:p>
            <a:r>
              <a:rPr lang="ru-RU" sz="2000" dirty="0" smtClean="0"/>
              <a:t>в</a:t>
            </a:r>
            <a:r>
              <a:rPr lang="ru-RU" sz="2000" dirty="0"/>
              <a:t>) </a:t>
            </a:r>
            <a:r>
              <a:rPr lang="ru-RU" sz="2000" dirty="0">
                <a:solidFill>
                  <a:srgbClr val="FF0000"/>
                </a:solidFill>
              </a:rPr>
              <a:t>нормативных правовых актов </a:t>
            </a:r>
            <a:r>
              <a:rPr lang="ru-RU" sz="2000" dirty="0"/>
              <a:t>федеральных органов исполнительной власти, иных государственных органов и организаций, затрагивающих права, свободы и обязанности человека и гражданина, устанавливающих правовой статус организаций или имеющих межведомственный характер, а также уставов муниципальных образований и муниципальных правовых актов о внесении изменений в уставы муниципальных образований - при их государственной регистрации;</a:t>
            </a:r>
          </a:p>
          <a:p>
            <a:r>
              <a:rPr lang="ru-RU" sz="2000" dirty="0"/>
              <a:t>г) </a:t>
            </a:r>
            <a:r>
              <a:rPr lang="ru-RU" sz="2000" dirty="0">
                <a:solidFill>
                  <a:srgbClr val="FF0000"/>
                </a:solidFill>
              </a:rPr>
              <a:t>нормативных правовых актов субъектов </a:t>
            </a:r>
            <a:r>
              <a:rPr lang="ru-RU" sz="2000" dirty="0"/>
              <a:t>Российской Федерации - при мониторинге их применения и внесении сведений в федеральный регистр нормативных правовых актов субъектов Российской Федерации.</a:t>
            </a:r>
          </a:p>
          <a:p>
            <a:pPr marL="0" indent="0">
              <a:buNone/>
            </a:pPr>
            <a:endParaRPr lang="ru-RU" sz="2000" dirty="0" smtClean="0"/>
          </a:p>
          <a:p>
            <a:pPr>
              <a:buFontTx/>
              <a:buChar char="-"/>
            </a:pPr>
            <a:endParaRPr lang="ru-RU" sz="2300" b="1" dirty="0"/>
          </a:p>
          <a:p>
            <a:pPr algn="just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0052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Проекты ФЗ, указов Президента и постановлений правительства размещаются на не менее, чем 7 дней.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757F8316-BD8B-4F24-AACC-EA5654A82CF2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33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6697662" cy="633412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факторы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классификация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0" name="Содержимое 2"/>
          <p:cNvSpPr>
            <a:spLocks noGrp="1"/>
          </p:cNvSpPr>
          <p:nvPr>
            <p:ph idx="1"/>
          </p:nvPr>
        </p:nvSpPr>
        <p:spPr>
          <a:xfrm>
            <a:off x="398463" y="1557338"/>
            <a:ext cx="7629525" cy="3887787"/>
          </a:xfrm>
        </p:spPr>
        <p:txBody>
          <a:bodyPr/>
          <a:lstStyle/>
          <a:p>
            <a:pPr algn="just">
              <a:lnSpc>
                <a:spcPct val="70000"/>
              </a:lnSpc>
            </a:pPr>
            <a:r>
              <a:rPr kumimoji="0" lang="ru-RU" altLang="ru-RU" sz="2000" dirty="0" err="1" smtClean="0"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000" dirty="0" smtClean="0">
                <a:latin typeface="Arial" pitchFamily="34" charset="0"/>
                <a:cs typeface="Arial" pitchFamily="34" charset="0"/>
              </a:rPr>
              <a:t> факторы, устанавливающие для </a:t>
            </a:r>
            <a:r>
              <a:rPr kumimoji="0" lang="ru-RU" altLang="ru-RU" sz="2000" dirty="0" err="1" smtClean="0">
                <a:latin typeface="Arial" pitchFamily="34" charset="0"/>
                <a:cs typeface="Arial" pitchFamily="34" charset="0"/>
              </a:rPr>
              <a:t>правоприменителя</a:t>
            </a:r>
            <a:r>
              <a:rPr kumimoji="0" lang="ru-RU" altLang="ru-RU" sz="2000" dirty="0" smtClean="0">
                <a:latin typeface="Arial" pitchFamily="34" charset="0"/>
                <a:cs typeface="Arial" pitchFamily="34" charset="0"/>
              </a:rPr>
              <a:t> необоснованно широкие пределы усмотрения или возможность необоснованного применения исключений из общих правил (</a:t>
            </a:r>
            <a:r>
              <a:rPr kumimoji="0" lang="ru-RU" altLang="ru-RU" sz="2000" dirty="0" err="1" smtClean="0">
                <a:latin typeface="Arial" pitchFamily="34" charset="0"/>
                <a:cs typeface="Arial" pitchFamily="34" charset="0"/>
              </a:rPr>
              <a:t>пп</a:t>
            </a:r>
            <a:r>
              <a:rPr kumimoji="0" lang="ru-RU" altLang="ru-RU" sz="2000" dirty="0" smtClean="0">
                <a:latin typeface="Arial" pitchFamily="34" charset="0"/>
                <a:cs typeface="Arial" pitchFamily="34" charset="0"/>
              </a:rPr>
              <a:t>. «а»-«и» пункта 3 Методики)</a:t>
            </a:r>
          </a:p>
          <a:p>
            <a:pPr algn="just">
              <a:lnSpc>
                <a:spcPct val="70000"/>
              </a:lnSpc>
              <a:buFont typeface="Arial" pitchFamily="34" charset="0"/>
              <a:buNone/>
            </a:pPr>
            <a:r>
              <a:rPr kumimoji="0" lang="ru-RU" alt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Всего 9 коррупциогенных факторов</a:t>
            </a:r>
          </a:p>
          <a:p>
            <a:pPr algn="just">
              <a:lnSpc>
                <a:spcPct val="70000"/>
              </a:lnSpc>
              <a:buFont typeface="Arial" pitchFamily="34" charset="0"/>
              <a:buNone/>
            </a:pPr>
            <a:r>
              <a:rPr kumimoji="0" lang="ru-RU" altLang="ru-RU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70000"/>
              </a:lnSpc>
            </a:pPr>
            <a:r>
              <a:rPr kumimoji="0" lang="ru-RU" altLang="ru-RU" sz="2000" dirty="0" err="1" smtClean="0"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000" dirty="0" smtClean="0">
                <a:latin typeface="Arial" pitchFamily="34" charset="0"/>
                <a:cs typeface="Arial" pitchFamily="34" charset="0"/>
              </a:rPr>
              <a:t> факторы, содержащие неопределенные, трудновыполнимые и (или) обременительные требования к гражданам и организациям. (</a:t>
            </a:r>
            <a:r>
              <a:rPr kumimoji="0" lang="ru-RU" altLang="ru-RU" sz="2000" dirty="0" err="1" smtClean="0">
                <a:latin typeface="Arial" pitchFamily="34" charset="0"/>
                <a:cs typeface="Arial" pitchFamily="34" charset="0"/>
              </a:rPr>
              <a:t>пп</a:t>
            </a:r>
            <a:r>
              <a:rPr kumimoji="0" lang="ru-RU" altLang="ru-RU" sz="2000" dirty="0" smtClean="0">
                <a:latin typeface="Arial" pitchFamily="34" charset="0"/>
                <a:cs typeface="Arial" pitchFamily="34" charset="0"/>
              </a:rPr>
              <a:t>. «а»-«в» пункта 4 Методики)</a:t>
            </a:r>
          </a:p>
          <a:p>
            <a:pPr algn="just">
              <a:lnSpc>
                <a:spcPct val="70000"/>
              </a:lnSpc>
              <a:buFont typeface="Arial" pitchFamily="34" charset="0"/>
              <a:buNone/>
            </a:pPr>
            <a:r>
              <a:rPr kumimoji="0" lang="ru-RU" alt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Всего 3 коррупциогенных фактора</a:t>
            </a:r>
          </a:p>
          <a:p>
            <a:pPr algn="just">
              <a:lnSpc>
                <a:spcPct val="70000"/>
              </a:lnSpc>
              <a:buFont typeface="Arial" pitchFamily="34" charset="0"/>
              <a:buNone/>
            </a:pPr>
            <a:r>
              <a:rPr kumimoji="0" lang="ru-RU" alt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1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943850" cy="458788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(1)</a:t>
            </a:r>
            <a:r>
              <a:rPr kumimoji="0" lang="ru-RU" altLang="ru-RU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3636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kumimoji="0" lang="ru-RU" altLang="ru-RU" sz="2000" b="1" smtClean="0">
                <a:latin typeface="Arial" pitchFamily="34" charset="0"/>
                <a:cs typeface="Arial" pitchFamily="34" charset="0"/>
              </a:rPr>
              <a:t>Широта дискреционных полномочий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 - отсутствие или неопределенность сроков, условий или оснований принятия решения, наличие дублирующих полномочий органов государственной власти или органов местного самоуправления (их должностных лиц);</a:t>
            </a:r>
            <a:endParaRPr kumimoji="0" lang="en-US" altLang="ru-RU" sz="20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kumimoji="0" lang="ru-RU" altLang="ru-RU" sz="12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None/>
            </a:pP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kumimoji="0" lang="ru-RU" altLang="ru-RU" sz="2000" i="1" smtClean="0">
                <a:latin typeface="Arial" pitchFamily="34" charset="0"/>
                <a:cs typeface="Arial" pitchFamily="34" charset="0"/>
              </a:rPr>
              <a:t>«Основанием для проведения анализа состояния производства является решение аккредитованного органа по сертификации.»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 (Фактические основания проведения анализа состояния производства определены так, что они ничем не ограничены и полностью зависят от воли государственного органа, а не от закона).</a:t>
            </a:r>
            <a:endParaRPr kumimoji="0" lang="en-US" altLang="ru-RU" sz="20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kumimoji="0" lang="ru-RU" altLang="ru-RU" sz="12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kumimoji="0" lang="en-US" altLang="ru-RU" sz="12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kumimoji="0" lang="en-US" altLang="ru-RU" sz="20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kumimoji="0" lang="ru-RU" altLang="ru-RU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A64E34DF-E783-4A5A-A0C6-48CF2DE751CC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34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4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943850" cy="458788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kumimoji="0" lang="ru-RU" altLang="ru-RU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49388"/>
            <a:ext cx="8120062" cy="4500562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Arial" pitchFamily="34" charset="0"/>
              <a:buNone/>
            </a:pPr>
            <a:endParaRPr kumimoji="0" lang="ru-RU" altLang="ru-RU" sz="12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Определение компетенции по формуле "вправе"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 - диспозитивное установление возможности совершения органами государственной власти или органами местного самоуправления (их должностными лицами) действий в отношении граждан и организаций;</a:t>
            </a:r>
            <a:endParaRPr kumimoji="0" lang="en-US" altLang="ru-RU" sz="19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</a:pPr>
            <a:endParaRPr kumimoji="0" lang="en-US" altLang="ru-RU" sz="19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Пример. 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Ч. 1 ст. 44 Федерального закона от 08.01.1998 № 3-ФЗ «О наркотических средствах и психотропных веществах»</a:t>
            </a:r>
            <a:r>
              <a:rPr kumimoji="0" lang="ru-RU" altLang="ru-RU" sz="1900" i="1" smtClean="0">
                <a:latin typeface="Arial" pitchFamily="34" charset="0"/>
                <a:cs typeface="Arial" pitchFamily="34" charset="0"/>
              </a:rPr>
              <a:t> Лицо, в отношении которого имеются достаточные основания полагать, что оно больно наркоманией, находится в состоянии наркотического опьянения либо потребило наркотическое средство или психотропное вещество без назначения врача, может быть направлено на медицинское освидетельствование.</a:t>
            </a:r>
            <a:r>
              <a:rPr kumimoji="0" lang="en-US" altLang="ru-RU" sz="1900" i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(Позволяет произвольно решать вопрос о направлении на медицинское освидетельствование)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</a:pPr>
            <a:endParaRPr kumimoji="0" lang="en-US" altLang="ru-RU" sz="20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</a:pPr>
            <a:endParaRPr kumimoji="0" lang="en-US" altLang="ru-RU" sz="12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</a:pPr>
            <a:endParaRPr kumimoji="0" lang="en-US" altLang="ru-RU" sz="20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</a:pPr>
            <a:endParaRPr kumimoji="0" lang="ru-RU" altLang="ru-RU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1ACF7043-E277-4AA1-AFB5-36E93D2FB7F1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35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957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943850" cy="458788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kumimoji="0" lang="ru-RU" altLang="ru-RU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49388"/>
            <a:ext cx="8229600" cy="4500562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Font typeface="Arial" pitchFamily="34" charset="0"/>
              <a:buNone/>
            </a:pPr>
            <a:endParaRPr kumimoji="0" lang="ru-RU" altLang="ru-RU" sz="12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</a:pPr>
            <a:endParaRPr kumimoji="0" lang="en-US" altLang="ru-RU" sz="12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Выборочное изменение объема прав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 - возможность необоснованного установления исключений из общего порядка для граждан и организаций по усмотрению органов государственной власти или органов местного самоуправления (их должностных лиц);</a:t>
            </a:r>
          </a:p>
          <a:p>
            <a:pPr marL="0" indent="0">
              <a:buFont typeface="Arial" pitchFamily="34" charset="0"/>
              <a:buNone/>
            </a:pPr>
            <a:endParaRPr kumimoji="0" lang="en-US" altLang="ru-RU" sz="1900" b="1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900" b="1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1900" i="1" smtClean="0">
                <a:latin typeface="Arial" pitchFamily="34" charset="0"/>
                <a:cs typeface="Arial" pitchFamily="34" charset="0"/>
              </a:rPr>
              <a:t>Ст. 99 Земельного кодекса Российской Федерации</a:t>
            </a:r>
            <a:r>
              <a:rPr kumimoji="0" lang="en-US" altLang="ru-RU" sz="1900" i="1" smtClean="0">
                <a:latin typeface="Arial" pitchFamily="34" charset="0"/>
                <a:cs typeface="Arial" pitchFamily="34" charset="0"/>
              </a:rPr>
              <a:t>: </a:t>
            </a:r>
            <a:r>
              <a:rPr kumimoji="0" lang="ru-RU" altLang="ru-RU" sz="1900" i="1" smtClean="0">
                <a:latin typeface="Arial" pitchFamily="34" charset="0"/>
                <a:cs typeface="Arial" pitchFamily="34" charset="0"/>
              </a:rPr>
              <a:t>«На отдельных землях историко-культурного назначения, в том числе землях объектов культурного наследия, подлежащих исследованию и консервации, может быть запрещена любая хозяйственная деятельность».</a:t>
            </a:r>
            <a:endParaRPr kumimoji="0" lang="ru-RU" altLang="ru-RU" sz="19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</a:pPr>
            <a:endParaRPr kumimoji="0" lang="en-US" altLang="ru-RU" sz="200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</a:pPr>
            <a:endParaRPr kumimoji="0" lang="ru-RU" altLang="ru-RU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8F87CE47-8437-4A1A-BB8C-83B35B744FB7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36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7594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332656"/>
            <a:ext cx="4159250" cy="539750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7886700" cy="43513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kumimoji="0" lang="ru-RU" altLang="ru-RU" sz="2000" b="1" smtClean="0">
                <a:latin typeface="Arial" pitchFamily="34" charset="0"/>
                <a:cs typeface="Arial" pitchFamily="34" charset="0"/>
              </a:rPr>
              <a:t>Чрезмерная свобода подзаконного нормотворчества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 - наличие бланкетных и отсылочных норм, приводящее к принятию подзаконных актов, вторгающихся в компетенцию органа государственной власти или органа местного самоуправления, принявшего первоначальный нормативный правовой акт;</a:t>
            </a:r>
          </a:p>
          <a:p>
            <a:pPr>
              <a:buFont typeface="Arial" pitchFamily="34" charset="0"/>
              <a:buNone/>
            </a:pPr>
            <a:endParaRPr kumimoji="0" lang="en-US" altLang="ru-RU" sz="1200" b="1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900" b="1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1900" i="1" smtClean="0">
                <a:latin typeface="Arial" pitchFamily="34" charset="0"/>
                <a:cs typeface="Arial" pitchFamily="34" charset="0"/>
              </a:rPr>
              <a:t>«Продажа акций открытых акционерных обществ через организатора торговли осуществляется в соответствии с правилами, установленными организатором торговли.» Статья 22 Федерального закона от 21 октября 2001 г. № 178-ФЗ «О приватизации государственного и муниципального имущества».</a:t>
            </a:r>
            <a:endParaRPr kumimoji="0" lang="ru-RU" altLang="ru-RU" sz="19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kumimoji="0" lang="ru-RU" altLang="ru-RU" smtClean="0">
              <a:cs typeface="Arial" pitchFamily="34" charset="0"/>
            </a:endParaRPr>
          </a:p>
        </p:txBody>
      </p:sp>
      <p:sp>
        <p:nvSpPr>
          <p:cNvPr id="4403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0B7FC67A-FA94-4C7C-85BA-8211C998DD20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37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496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260648"/>
            <a:ext cx="4159250" cy="512763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377825" y="1177925"/>
            <a:ext cx="8353425" cy="5040313"/>
          </a:xfrm>
        </p:spPr>
        <p:txBody>
          <a:bodyPr>
            <a:normAutofit lnSpcReduction="10000"/>
          </a:bodyPr>
          <a:lstStyle/>
          <a:p>
            <a:pPr algn="just"/>
            <a:r>
              <a:rPr kumimoji="0" lang="ru-RU" altLang="ru-RU" sz="1800" b="1" smtClean="0">
                <a:latin typeface="Arial" pitchFamily="34" charset="0"/>
                <a:cs typeface="Arial" pitchFamily="34" charset="0"/>
              </a:rPr>
              <a:t>Принятие нормативного правового акта за пределами компетенции</a:t>
            </a:r>
            <a:r>
              <a:rPr kumimoji="0" lang="en-US" altLang="ru-RU" sz="1800" smtClean="0">
                <a:latin typeface="Arial" pitchFamily="34" charset="0"/>
                <a:cs typeface="Arial" pitchFamily="34" charset="0"/>
              </a:rPr>
              <a:t> - </a:t>
            </a:r>
            <a:r>
              <a:rPr kumimoji="0" lang="ru-RU" altLang="ru-RU" sz="1800" smtClean="0">
                <a:latin typeface="Arial" pitchFamily="34" charset="0"/>
                <a:cs typeface="Arial" pitchFamily="34" charset="0"/>
              </a:rPr>
              <a:t>нарушение компетенции органов государственной власти или органов местного самоуправления (их должностных лиц) при принятии нормативных правовых актов</a:t>
            </a:r>
          </a:p>
          <a:p>
            <a:pPr algn="just">
              <a:buFont typeface="Arial" pitchFamily="34" charset="0"/>
              <a:buNone/>
            </a:pPr>
            <a:endParaRPr kumimoji="0" lang="ru-RU" altLang="ru-RU" sz="12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r>
              <a:rPr kumimoji="0" lang="ru-RU" altLang="ru-RU" sz="1800" b="1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800" b="1" smtClean="0">
                <a:latin typeface="Arial" pitchFamily="34" charset="0"/>
                <a:cs typeface="Arial" pitchFamily="34" charset="0"/>
              </a:rPr>
              <a:t>.</a:t>
            </a:r>
            <a:r>
              <a:rPr kumimoji="0" lang="ru-RU" altLang="ru-RU" sz="1800" b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smtClean="0">
                <a:latin typeface="Arial" pitchFamily="34" charset="0"/>
                <a:cs typeface="Arial" pitchFamily="34" charset="0"/>
              </a:rPr>
              <a:t>Федеральный закон от 14 апреля 1995 г. № 41-ФЗ «О государственном регулировании тарифов на электрическую и тепловую энергию в Российской Федерации», ст.5: </a:t>
            </a:r>
            <a:r>
              <a:rPr kumimoji="0" lang="ru-RU" altLang="ru-RU" sz="1800" i="1" smtClean="0">
                <a:latin typeface="Arial" pitchFamily="34" charset="0"/>
                <a:cs typeface="Arial" pitchFamily="34" charset="0"/>
              </a:rPr>
              <a:t>«В области государственного регулирования тарифов Правительство Российской Федерации или федеральный орган исполнительной власти в области регулирования тарифов…осуществляет в установленном порядке согласование решений органов исполнительной власти субъектов Российской Федерации в</a:t>
            </a:r>
            <a:r>
              <a:rPr kumimoji="0" lang="ru-RU" altLang="ru-RU" sz="1800" b="1" i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i="1" smtClean="0">
                <a:latin typeface="Arial" pitchFamily="34" charset="0"/>
                <a:cs typeface="Arial" pitchFamily="34" charset="0"/>
              </a:rPr>
              <a:t>области государственного регулирования тарифов».</a:t>
            </a:r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r>
              <a:rPr kumimoji="0" lang="ru-RU" altLang="ru-RU" sz="1800" smtClean="0">
                <a:latin typeface="Arial" pitchFamily="34" charset="0"/>
                <a:cs typeface="Arial" pitchFamily="34" charset="0"/>
              </a:rPr>
              <a:t>На основании данной статьи Федеральной службой по тарифам издан приказ от 7 декабря 2004 г. № 236-э «Об утверждении порядка согласования решений органов исполнительной власти субъектов Российской Федерации в области государственного регулирования тарифов об установлении тарифов, превышающих предельный уровень, установленный федеральным органом исполнительной власти в области государственного регулирования тарифов». Однако закон не предусматривает разработку порядка совершения соответствующего согласования</a:t>
            </a:r>
          </a:p>
        </p:txBody>
      </p:sp>
      <p:sp>
        <p:nvSpPr>
          <p:cNvPr id="4608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BC10C2D8-4F85-4C6E-A484-8FAF8FF26F0C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38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08050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14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332656"/>
            <a:ext cx="4159250" cy="539750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7886700" cy="4351337"/>
          </a:xfrm>
        </p:spPr>
        <p:txBody>
          <a:bodyPr>
            <a:normAutofit lnSpcReduction="10000"/>
          </a:bodyPr>
          <a:lstStyle/>
          <a:p>
            <a:pPr algn="just"/>
            <a:r>
              <a:rPr kumimoji="0" lang="ru-RU" altLang="ru-RU" sz="2000" b="1" smtClean="0">
                <a:latin typeface="Arial" pitchFamily="34" charset="0"/>
                <a:cs typeface="Arial" pitchFamily="34" charset="0"/>
              </a:rPr>
              <a:t>Заполнение законодательных пробелов при помощи подзаконных актов в отсутствие законодательной делегации соответствующих полномочий</a:t>
            </a:r>
            <a:r>
              <a:rPr kumimoji="0" lang="en-US" altLang="ru-RU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- установление общеобязательных правил поведения в подзаконном акте в условиях отсутствия закона;</a:t>
            </a:r>
            <a:endParaRPr kumimoji="0" lang="en-US" altLang="ru-RU" sz="20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None/>
            </a:pPr>
            <a:r>
              <a:rPr kumimoji="0" lang="ru-RU" altLang="ru-RU" sz="2000" b="1" smtClean="0">
                <a:latin typeface="Arial" pitchFamily="34" charset="0"/>
                <a:cs typeface="Arial" pitchFamily="34" charset="0"/>
              </a:rPr>
              <a:t>Диагностика</a:t>
            </a:r>
            <a:r>
              <a:rPr kumimoji="0" lang="en-US" altLang="ru-RU" sz="2000" b="1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Изучение правового регулирования соответствующих отношений и оценка его полноты  </a:t>
            </a:r>
          </a:p>
          <a:p>
            <a:pPr algn="just">
              <a:buFont typeface="Arial" pitchFamily="34" charset="0"/>
              <a:buNone/>
            </a:pPr>
            <a:r>
              <a:rPr kumimoji="0" lang="ru-RU" altLang="ru-RU" sz="2000" b="1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2000" b="1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Часть 3 ст. 120 ГК РФ</a:t>
            </a:r>
            <a:r>
              <a:rPr kumimoji="0" lang="en-US" altLang="ru-RU" sz="2000" smtClean="0">
                <a:latin typeface="Arial" pitchFamily="34" charset="0"/>
                <a:cs typeface="Arial" pitchFamily="34" charset="0"/>
              </a:rPr>
              <a:t>: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2000" i="1" smtClean="0">
                <a:latin typeface="Arial" pitchFamily="34" charset="0"/>
                <a:cs typeface="Arial" pitchFamily="34" charset="0"/>
              </a:rPr>
              <a:t>«Особенности правового положения отдельных видов государственных и иных учреждений определяются законом и иными правовыми актами». </a:t>
            </a:r>
          </a:p>
          <a:p>
            <a:pPr algn="just">
              <a:buFont typeface="Arial" pitchFamily="34" charset="0"/>
              <a:buNone/>
            </a:pP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Закона о государственных учреждениях не существует.</a:t>
            </a:r>
            <a:r>
              <a:rPr kumimoji="0" lang="ru-RU" altLang="ru-RU" sz="2000" i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000" smtClean="0">
                <a:latin typeface="Arial" pitchFamily="34" charset="0"/>
                <a:cs typeface="Arial" pitchFamily="34" charset="0"/>
              </a:rPr>
              <a:t>На практике пробел заполняется подзаконными актами на легальной основе. </a:t>
            </a:r>
          </a:p>
          <a:p>
            <a:pPr algn="just">
              <a:buFont typeface="Arial" pitchFamily="34" charset="0"/>
              <a:buNone/>
            </a:pPr>
            <a:endParaRPr kumimoji="0" lang="ru-RU" altLang="ru-RU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kumimoji="0" lang="en-US" altLang="ru-RU" sz="1200" smtClean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kumimoji="0" lang="ru-RU" altLang="ru-RU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kumimoji="0" lang="ru-RU" altLang="ru-RU" smtClean="0">
              <a:cs typeface="Arial" pitchFamily="34" charset="0"/>
            </a:endParaRPr>
          </a:p>
        </p:txBody>
      </p:sp>
      <p:sp>
        <p:nvSpPr>
          <p:cNvPr id="4813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E7B87CF4-E9BB-4C54-8145-F217090AEFF3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39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80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проявления высокого уровня коррупции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двусмысленные и несовершенные законы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незнание или непонимание законов населением, что позволяет должностным лицам произвольно препятствовать осуществлению бюрократических процедур или завышать надлежащие выплаты.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нестабильная политическая ситуация в стране.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отсутствие сформированных механизмов взаимодействия институтов власти.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зависимость стандартов и принципов, лежащих в основе работы бюрократического аппарата, от политики правящей элиты.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профессиональная некомпетентность бюрократии.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кумовство и политическое покровительство, которые приводят к формированию тайных соглашений, ослабляющих механизмы контроля над коррупцией.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отсутствие единства в системе исполнительной власти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низкий уровень участия граждан в контроле над государством.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низкий уровень з/п в государственном секторе по сравнению с частным сектором;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государственное регулирование экономики;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зависимость граждан от чиновников, монополия государства на определённые услуги;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оторванность бюрократической элиты от народа;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экономическая нестабильность, инфляция; </a:t>
            </a:r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низкий уровень экономического развития (ВВП на душу населения)</a:t>
            </a:r>
          </a:p>
        </p:txBody>
      </p:sp>
    </p:spTree>
    <p:extLst>
      <p:ext uri="{BB962C8B-B14F-4D97-AF65-F5344CB8AC3E}">
        <p14:creationId xmlns:p14="http://schemas.microsoft.com/office/powerpoint/2010/main" val="5631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404664"/>
            <a:ext cx="4159250" cy="539750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(7)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7886700" cy="46926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kumimoji="0" lang="ru-RU" altLang="ru-RU" sz="1900" b="1" dirty="0" smtClean="0">
                <a:latin typeface="Arial" pitchFamily="34" charset="0"/>
                <a:cs typeface="Arial" pitchFamily="34" charset="0"/>
              </a:rPr>
              <a:t>отсутствие или неполнота административных процедур</a:t>
            </a:r>
            <a:r>
              <a:rPr kumimoji="0" lang="en-US" altLang="ru-RU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900" dirty="0" smtClean="0">
                <a:latin typeface="Arial" pitchFamily="34" charset="0"/>
                <a:cs typeface="Arial" pitchFamily="34" charset="0"/>
              </a:rPr>
              <a:t>- отсутствие порядка совершения государственными органами, органами местного самоуправления или организациями (их должностными лицами) определенных действий либо одного из элементов такого порядка;</a:t>
            </a:r>
            <a:endParaRPr kumimoji="0" lang="en-US" alt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None/>
            </a:pPr>
            <a:r>
              <a:rPr kumimoji="0" lang="ru-RU" altLang="ru-RU" sz="1900" b="1" dirty="0" smtClean="0">
                <a:latin typeface="Arial" pitchFamily="34" charset="0"/>
                <a:cs typeface="Arial" pitchFamily="34" charset="0"/>
              </a:rPr>
              <a:t>Диагностика</a:t>
            </a:r>
            <a:r>
              <a:rPr kumimoji="0" lang="en-US" altLang="ru-RU" sz="19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1900" dirty="0" smtClean="0">
                <a:latin typeface="Arial" pitchFamily="34" charset="0"/>
                <a:cs typeface="Arial" pitchFamily="34" charset="0"/>
              </a:rPr>
              <a:t>Оценивается упорядоченность  осуществления полномочий  органами власти</a:t>
            </a:r>
          </a:p>
          <a:p>
            <a:pPr algn="just">
              <a:buFont typeface="Arial" pitchFamily="34" charset="0"/>
              <a:buNone/>
            </a:pPr>
            <a:r>
              <a:rPr kumimoji="0" lang="ru-RU" altLang="ru-RU" sz="1900" b="1" dirty="0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9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1900" dirty="0" smtClean="0">
                <a:latin typeface="Arial" pitchFamily="34" charset="0"/>
                <a:cs typeface="Arial" pitchFamily="34" charset="0"/>
              </a:rPr>
              <a:t>Постановление Администрации муниципального образования Советский район от 24 февраля 2010 года № 86 «Об утверждении Административного регламента по проведению проверок Администрацией муниципального образования Советский район»</a:t>
            </a:r>
            <a:r>
              <a:rPr kumimoji="0" lang="en-US" altLang="ru-RU" sz="1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1900" dirty="0" smtClean="0">
                <a:latin typeface="Arial" pitchFamily="34" charset="0"/>
                <a:cs typeface="Arial" pitchFamily="34" charset="0"/>
              </a:rPr>
              <a:t>П. 4 Административного регламента: </a:t>
            </a:r>
            <a:r>
              <a:rPr kumimoji="0" lang="ru-RU" altLang="ru-RU" sz="1900" i="1" dirty="0" smtClean="0">
                <a:latin typeface="Arial" pitchFamily="34" charset="0"/>
                <a:cs typeface="Arial" pitchFamily="34" charset="0"/>
              </a:rPr>
              <a:t>особенности организации и проведения проверок при осуществлении муниципального контроля в отдельных сферах деятельности </a:t>
            </a:r>
            <a:r>
              <a:rPr kumimoji="0" lang="ru-RU" altLang="ru-RU" sz="1900" b="1" i="1" dirty="0" smtClean="0">
                <a:latin typeface="Arial" pitchFamily="34" charset="0"/>
                <a:cs typeface="Arial" pitchFamily="34" charset="0"/>
              </a:rPr>
              <a:t>могут </a:t>
            </a:r>
            <a:r>
              <a:rPr kumimoji="0" lang="ru-RU" altLang="ru-RU" sz="1900" i="1" dirty="0" smtClean="0">
                <a:latin typeface="Arial" pitchFamily="34" charset="0"/>
                <a:cs typeface="Arial" pitchFamily="34" charset="0"/>
              </a:rPr>
              <a:t>устанавливаться </a:t>
            </a:r>
            <a:r>
              <a:rPr kumimoji="0" lang="ru-RU" altLang="ru-RU" sz="1900" b="1" i="1" dirty="0" smtClean="0">
                <a:latin typeface="Arial" pitchFamily="34" charset="0"/>
                <a:cs typeface="Arial" pitchFamily="34" charset="0"/>
              </a:rPr>
              <a:t>иными </a:t>
            </a:r>
            <a:r>
              <a:rPr kumimoji="0" lang="ru-RU" altLang="ru-RU" sz="1900" i="1" dirty="0" smtClean="0">
                <a:latin typeface="Arial" pitchFamily="34" charset="0"/>
                <a:cs typeface="Arial" pitchFamily="34" charset="0"/>
              </a:rPr>
              <a:t>нормативными правовыми актами муниципального образования.</a:t>
            </a:r>
            <a:endParaRPr kumimoji="0"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kumimoji="0"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kumimoji="0" lang="ru-RU" altLang="ru-RU" sz="1900" dirty="0" smtClean="0">
              <a:cs typeface="Arial" pitchFamily="34" charset="0"/>
            </a:endParaRPr>
          </a:p>
        </p:txBody>
      </p:sp>
      <p:sp>
        <p:nvSpPr>
          <p:cNvPr id="501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77CD9E53-FD0B-43A1-A823-C3EC6C8BB05D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40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2218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476672"/>
            <a:ext cx="4248150" cy="461962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(8)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3690938"/>
          </a:xfrm>
        </p:spPr>
        <p:txBody>
          <a:bodyPr/>
          <a:lstStyle/>
          <a:p>
            <a:pPr algn="just">
              <a:lnSpc>
                <a:spcPct val="70000"/>
              </a:lnSpc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отказ от конкурсных (аукционных) процедур 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- закрепление административного порядка предоставления права (блага)</a:t>
            </a:r>
            <a:r>
              <a:rPr kumimoji="0" lang="en-US" altLang="ru-RU" sz="19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70000"/>
              </a:lnSpc>
            </a:pPr>
            <a:endParaRPr kumimoji="0" lang="en-US" altLang="ru-RU" sz="190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70000"/>
              </a:lnSpc>
              <a:buFont typeface="Arial" pitchFamily="34" charset="0"/>
              <a:buNone/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900" b="1" smtClean="0">
                <a:latin typeface="Arial" pitchFamily="34" charset="0"/>
                <a:cs typeface="Arial" pitchFamily="34" charset="0"/>
              </a:rPr>
              <a:t>.</a:t>
            </a: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Проект постановления Правительства Ульяновской области «О порядке проведения проверки достоверности определения сметной стоимости объектов капитального строительства, строительство, реконструкция или техническое перевооружение которых финансируется с привлечением средств областного бюджета Ульяновской области» </a:t>
            </a:r>
          </a:p>
          <a:p>
            <a:pPr algn="just">
              <a:lnSpc>
                <a:spcPct val="70000"/>
              </a:lnSpc>
              <a:buFont typeface="Arial" pitchFamily="34" charset="0"/>
              <a:buNone/>
            </a:pPr>
            <a:r>
              <a:rPr kumimoji="0" lang="ru-RU" altLang="ru-RU" sz="1900" i="1" smtClean="0">
                <a:latin typeface="Arial" pitchFamily="34" charset="0"/>
                <a:cs typeface="Arial" pitchFamily="34" charset="0"/>
              </a:rPr>
              <a:t>Согласно п. 2 проекта постановления организацией, уполномоченной на проведение проверки достоверности определения сметной стоимости объектов капитального строительства, предполагается определить областное автономное учреждение «Ульяновскгосэкспертиза».</a:t>
            </a: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70000"/>
              </a:lnSpc>
            </a:pPr>
            <a:endParaRPr kumimoji="0" lang="ru-RU" altLang="ru-RU" sz="160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222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C17459D8-BDEE-4DFE-899F-B15ED7AB9342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41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5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404664"/>
            <a:ext cx="4248150" cy="461962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904162" cy="5380037"/>
          </a:xfrm>
        </p:spPr>
        <p:txBody>
          <a:bodyPr>
            <a:normAutofit lnSpcReduction="10000"/>
          </a:bodyPr>
          <a:lstStyle/>
          <a:p>
            <a:pPr algn="just"/>
            <a:r>
              <a:rPr kumimoji="0" lang="ru-RU" altLang="ru-RU" sz="1600" b="1" smtClean="0">
                <a:latin typeface="Arial" pitchFamily="34" charset="0"/>
                <a:cs typeface="Arial" pitchFamily="34" charset="0"/>
              </a:rPr>
              <a:t>нормативные коллизии </a:t>
            </a:r>
            <a:r>
              <a:rPr kumimoji="0" lang="ru-RU" altLang="ru-RU" sz="1600" smtClean="0">
                <a:latin typeface="Arial" pitchFamily="34" charset="0"/>
                <a:cs typeface="Arial" pitchFamily="34" charset="0"/>
              </a:rPr>
              <a:t>- противоречия, в том числе внутренние, между нормами, создающие для государственных органов, органов местного самоуправления или организаций (их должностных лиц) возможность произвольного выбора норм, подлежащих применению в конкретном</a:t>
            </a:r>
            <a:r>
              <a:rPr kumimoji="0" lang="en-US" altLang="ru-RU" sz="160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600" smtClean="0">
                <a:latin typeface="Arial" pitchFamily="34" charset="0"/>
                <a:cs typeface="Arial" pitchFamily="34" charset="0"/>
              </a:rPr>
              <a:t>случае</a:t>
            </a:r>
            <a:r>
              <a:rPr kumimoji="0" lang="en-US" altLang="ru-RU" sz="160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kumimoji="0" lang="en-US" altLang="ru-RU" sz="120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None/>
            </a:pPr>
            <a:r>
              <a:rPr kumimoji="0" lang="ru-RU" altLang="ru-RU" sz="1600" b="1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600" b="1" smtClean="0">
                <a:latin typeface="Arial" pitchFamily="34" charset="0"/>
                <a:cs typeface="Arial" pitchFamily="34" charset="0"/>
              </a:rPr>
              <a:t>.</a:t>
            </a:r>
            <a:r>
              <a:rPr kumimoji="0" lang="ru-RU" altLang="ru-RU" sz="1600" b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600" smtClean="0">
                <a:latin typeface="Arial" pitchFamily="34" charset="0"/>
                <a:cs typeface="Arial" pitchFamily="34" charset="0"/>
              </a:rPr>
              <a:t>Ч. 2 ст. 17 Федерального закона «О государственной гражданской службе Российской Федерации»: </a:t>
            </a:r>
            <a:r>
              <a:rPr kumimoji="0" lang="ru-RU" altLang="ru-RU" sz="1600" i="1" smtClean="0">
                <a:latin typeface="Arial" pitchFamily="34" charset="0"/>
                <a:cs typeface="Arial" pitchFamily="34" charset="0"/>
              </a:rPr>
              <a:t>В случае, если владение государственным гражданским служащим ценными бумагами, акциями (долями участия, паями в уставных (складочных) капиталах организаций) приводит или может привести к конфликту интересов, гражданский служащий обязан передать принадлежащие ему ценные бумаги, акции (доли участия, паи в уставных (складочных) капиталах организаций) в доверительное управление в соответствии с гражданским законодательством Российской Федерации.</a:t>
            </a:r>
          </a:p>
          <a:p>
            <a:pPr algn="just">
              <a:buFont typeface="Arial" pitchFamily="34" charset="0"/>
              <a:buNone/>
            </a:pPr>
            <a:r>
              <a:rPr kumimoji="0" lang="ru-RU" altLang="ru-RU" sz="1600" smtClean="0">
                <a:latin typeface="Arial" pitchFamily="34" charset="0"/>
                <a:cs typeface="Arial" pitchFamily="34" charset="0"/>
              </a:rPr>
              <a:t>Ч. 6 ст. 11 Федерального закона «О противодействии коррупции»: </a:t>
            </a:r>
            <a:r>
              <a:rPr kumimoji="0" lang="ru-RU" altLang="ru-RU" sz="1600" i="1" smtClean="0">
                <a:latin typeface="Arial" pitchFamily="34" charset="0"/>
                <a:cs typeface="Arial" pitchFamily="34" charset="0"/>
              </a:rPr>
              <a:t>В случае, если государственный или муниципальный служащий владеет ценными бумагами, акциями (долями участия, паями в уставных (складочных) капиталах организаций), он обязан в целях предотвращения конфликта интересов передать принадлежащие ему ценные бумаги, акции (доли участия, паи в уставных (складочных) капиталах организаций) в доверительное управление в соответствии с законодательством Российской Федерации.</a:t>
            </a:r>
          </a:p>
        </p:txBody>
      </p:sp>
      <p:sp>
        <p:nvSpPr>
          <p:cNvPr id="5325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152E0F96-82B1-4566-9AF6-2167D362A4A7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42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4389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332656"/>
            <a:ext cx="4248150" cy="461962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47775"/>
            <a:ext cx="8191500" cy="4929188"/>
          </a:xfrm>
        </p:spPr>
        <p:txBody>
          <a:bodyPr/>
          <a:lstStyle/>
          <a:p>
            <a:pPr algn="just"/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наличие завышенных требований к лицу, предъявляемых для реализации принадлежащего ему права</a:t>
            </a:r>
            <a:r>
              <a:rPr kumimoji="0" lang="en-US" altLang="ru-RU" sz="1900" b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- установление неопределенных, трудновыполнимых и обременительных требований к гражданам и организациям;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kumimoji="0" lang="en-US" altLang="ru-RU" sz="1200" b="1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900" b="1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Стандарты эмиссии ценных бумаг и регистрации проспектов ценных бумаг (утв. приказом Федеральной службы по финансовым рынкам от 25 января 2007 г. N 07-4/пз-н), п. 2.4.16.</a:t>
            </a:r>
          </a:p>
          <a:p>
            <a:pPr algn="just">
              <a:buFont typeface="Arial" pitchFamily="34" charset="0"/>
              <a:buNone/>
            </a:pPr>
            <a:r>
              <a:rPr kumimoji="0" lang="ru-RU" altLang="ru-RU" sz="1900" i="1" smtClean="0">
                <a:latin typeface="Arial" pitchFamily="34" charset="0"/>
                <a:cs typeface="Arial" pitchFamily="34" charset="0"/>
              </a:rPr>
              <a:t>Решение об отказе в государственной регистрации выпуска (дополнительного выпуска) ценных бумаг может быть принято регистрирующим органом по следующему основанию – «..внесение в проспект ценных бумаг или решение о выпуске (дополнительном выпуске) ценных бумаг (иные документы, являющиеся основанием для государственной регистрации выпуска (дополнительного выпуска) ценных бумаг) ложных сведений либо сведений, не соответствующих действительности (недостоверных сведений)». </a:t>
            </a:r>
          </a:p>
        </p:txBody>
      </p:sp>
      <p:sp>
        <p:nvSpPr>
          <p:cNvPr id="5427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209FEC2D-96B5-434F-A15A-81F5F77491DE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43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2009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404664"/>
            <a:ext cx="4248150" cy="461962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3690938"/>
          </a:xfrm>
        </p:spPr>
        <p:txBody>
          <a:bodyPr/>
          <a:lstStyle/>
          <a:p>
            <a:pPr algn="just"/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злоупотребление правом заявителя органами государственной власти или органами местного самоуправления (их должностными лицами)</a:t>
            </a:r>
            <a:r>
              <a:rPr kumimoji="0" lang="en-US" altLang="ru-RU" sz="1900" smtClean="0">
                <a:latin typeface="Arial" pitchFamily="34" charset="0"/>
                <a:cs typeface="Arial" pitchFamily="34" charset="0"/>
              </a:rPr>
              <a:t> - 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отсутствие четкой регламентации прав граждан и организаций;</a:t>
            </a:r>
            <a:endParaRPr kumimoji="0" lang="en-US" altLang="ru-RU" sz="19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kumimoji="0" lang="en-US" altLang="ru-RU" sz="1200" b="1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kumimoji="0" lang="ru-RU" altLang="ru-RU" sz="1900" b="1" smtClean="0">
                <a:latin typeface="Arial" pitchFamily="34" charset="0"/>
                <a:cs typeface="Arial" pitchFamily="34" charset="0"/>
              </a:rPr>
              <a:t>Пример.</a:t>
            </a:r>
            <a:r>
              <a:rPr kumimoji="0" lang="ru-RU" altLang="ru-RU" sz="1900" smtClean="0">
                <a:latin typeface="Arial" pitchFamily="34" charset="0"/>
                <a:cs typeface="Arial" pitchFamily="34" charset="0"/>
              </a:rPr>
              <a:t> Проект административного регламента предоставления государственной услуги:</a:t>
            </a:r>
            <a:r>
              <a:rPr kumimoji="0" lang="en-US" altLang="ru-RU" sz="190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900" i="1" smtClean="0">
                <a:latin typeface="Arial" pitchFamily="34" charset="0"/>
                <a:cs typeface="Arial" pitchFamily="34" charset="0"/>
              </a:rPr>
              <a:t>«При желании заявителя устранить препятствия позднее (после подачи документов на лицензирование розничной продажи алкогольной продукции) путем предоставления дополнительных или исправленных документов..».</a:t>
            </a:r>
          </a:p>
          <a:p>
            <a:pPr algn="just"/>
            <a:endParaRPr kumimoji="0" lang="ru-RU" altLang="ru-RU" sz="1200" smtClean="0">
              <a:latin typeface="Arial" pitchFamily="34" charset="0"/>
              <a:cs typeface="Arial" pitchFamily="34" charset="0"/>
            </a:endParaRPr>
          </a:p>
          <a:p>
            <a:pPr algn="just"/>
            <a:endParaRPr kumimoji="0" lang="ru-RU" altLang="ru-RU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529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8D19F036-E562-4371-AB19-5606BD16C9CD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44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2560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404664"/>
            <a:ext cx="4248150" cy="461962"/>
          </a:xfrm>
        </p:spPr>
        <p:txBody>
          <a:bodyPr/>
          <a:lstStyle/>
          <a:p>
            <a:r>
              <a:rPr kumimoji="0" lang="ru-RU" altLang="ru-RU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Коррупциогенные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риски (</a:t>
            </a:r>
            <a:r>
              <a:rPr kumimoji="0" lang="en-US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kumimoji="0" lang="ru-RU" alt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3690938"/>
          </a:xfrm>
        </p:spPr>
        <p:txBody>
          <a:bodyPr/>
          <a:lstStyle/>
          <a:p>
            <a:pPr algn="just"/>
            <a:r>
              <a:rPr kumimoji="0" lang="ru-RU" altLang="ru-RU" sz="1900" dirty="0" smtClean="0">
                <a:latin typeface="Arial" pitchFamily="34" charset="0"/>
                <a:cs typeface="Arial" pitchFamily="34" charset="0"/>
              </a:rPr>
              <a:t>юридико-лингвистическая неопределенность употребление неустоявшихся, двусмысленных терминов и категорий оценочного характера.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kumimoji="0" lang="en-US" altLang="ru-RU" sz="13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kumimoji="0" lang="ru-RU" altLang="ru-RU" sz="1900" b="1" dirty="0" smtClean="0">
                <a:latin typeface="Arial" pitchFamily="34" charset="0"/>
                <a:cs typeface="Arial" pitchFamily="34" charset="0"/>
              </a:rPr>
              <a:t>Пример</a:t>
            </a:r>
            <a:r>
              <a:rPr kumimoji="0" lang="en-US" altLang="ru-RU" sz="19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sz="1900" dirty="0" smtClean="0">
                <a:latin typeface="Arial" pitchFamily="34" charset="0"/>
                <a:cs typeface="Arial" pitchFamily="34" charset="0"/>
              </a:rPr>
              <a:t>Пункт 2 ст. 7 проекта федерального закона «О техническом регламенте «общие требования к продукции, обеспечивающие гражданскую оборону»: </a:t>
            </a:r>
            <a:r>
              <a:rPr kumimoji="0" lang="ru-RU" altLang="ru-RU" sz="1900" i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kumimoji="0" lang="ru-RU" altLang="ru-RU" sz="1900" i="1" dirty="0" smtClean="0">
                <a:latin typeface="Arial" pitchFamily="34" charset="0"/>
                <a:cs typeface="Arial" pitchFamily="34" charset="0"/>
              </a:rPr>
              <a:t>«Технические средства гражданской обороны соответствуют требованиям, обеспечивающим гражданскую оборону, в том случае, если  в полном объеме выполнены требования, установленные настоящим Федеральным законом».</a:t>
            </a:r>
          </a:p>
          <a:p>
            <a:pPr algn="just"/>
            <a:endParaRPr kumimoji="0" lang="ru-RU" altLang="ru-RU" dirty="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632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fld id="{B80AEC5E-4CDB-4113-AACB-495DE1DD7C0D}" type="slidenum">
              <a:rPr kumimoji="0" lang="ru-RU" altLang="ru-RU" sz="1200">
                <a:solidFill>
                  <a:srgbClr val="898989"/>
                </a:solidFill>
                <a:latin typeface="Arial" pitchFamily="34" charset="0"/>
              </a:rPr>
              <a:pPr/>
              <a:t>45</a:t>
            </a:fld>
            <a:endParaRPr kumimoji="0" lang="ru-RU" altLang="ru-RU" sz="1200">
              <a:solidFill>
                <a:srgbClr val="898989"/>
              </a:solidFill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052513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5746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34925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3563938" y="0"/>
            <a:ext cx="5580062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 defTabSz="1042988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 defTabSz="1042988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 defTabSz="1042988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 defTabSz="1042988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100">
              <a:latin typeface="Calibri" pitchFamily="34" charset="0"/>
            </a:endParaRPr>
          </a:p>
        </p:txBody>
      </p:sp>
      <p:sp>
        <p:nvSpPr>
          <p:cNvPr id="22532" name="Text Box 2052"/>
          <p:cNvSpPr txBox="1">
            <a:spLocks noChangeArrowheads="1"/>
          </p:cNvSpPr>
          <p:nvPr/>
        </p:nvSpPr>
        <p:spPr bwMode="auto">
          <a:xfrm>
            <a:off x="3563938" y="1916113"/>
            <a:ext cx="5580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3E788A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rgbClr val="3E788A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rgbClr val="3E788A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rgbClr val="3E788A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rgbClr val="3E788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3E788A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253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4625975"/>
            <a:ext cx="17891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2396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1475" y="266700"/>
            <a:ext cx="7772400" cy="641350"/>
          </a:xfrm>
        </p:spPr>
        <p:txBody>
          <a:bodyPr anchor="b">
            <a:spAutoFit/>
          </a:bodyPr>
          <a:lstStyle/>
          <a:p>
            <a:pPr eaLnBrk="1" hangingPunct="1"/>
            <a:r>
              <a:rPr lang="ru-RU" altLang="ru-RU" sz="1800" b="1" smtClean="0">
                <a:solidFill>
                  <a:srgbClr val="FF1111"/>
                </a:solidFill>
                <a:latin typeface="Arial" panose="020B0604020202020204" pitchFamily="34" charset="0"/>
              </a:rPr>
              <a:t>Противодействие коррупции на государственной гражданской</a:t>
            </a:r>
            <a:r>
              <a:rPr lang="en-US" altLang="ru-RU" sz="1800" b="1" smtClean="0">
                <a:solidFill>
                  <a:srgbClr val="FF1111"/>
                </a:solidFill>
                <a:latin typeface="Arial" panose="020B0604020202020204" pitchFamily="34" charset="0"/>
              </a:rPr>
              <a:t>/</a:t>
            </a:r>
            <a:r>
              <a:rPr lang="ru-RU" altLang="ru-RU" sz="1800" b="1" smtClean="0">
                <a:solidFill>
                  <a:srgbClr val="FF1111"/>
                </a:solidFill>
                <a:latin typeface="Arial" panose="020B0604020202020204" pitchFamily="34" charset="0"/>
              </a:rPr>
              <a:t>муниципальной службе предполагает: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1513" y="950913"/>
            <a:ext cx="7921625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1600" b="1" i="1" dirty="0" smtClean="0">
              <a:solidFill>
                <a:srgbClr val="22223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600" b="1" i="1" dirty="0" smtClean="0">
                <a:solidFill>
                  <a:srgbClr val="2222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altLang="ru-RU" sz="1600" b="1" dirty="0" smtClean="0">
                <a:latin typeface="Arial" charset="0"/>
              </a:rPr>
              <a:t>обеспечение открытости государственной гражданской </a:t>
            </a:r>
            <a:r>
              <a:rPr lang="en-US" altLang="ru-RU" sz="1600" b="1" dirty="0" smtClean="0">
                <a:latin typeface="Arial" charset="0"/>
              </a:rPr>
              <a:t>/</a:t>
            </a:r>
            <a:r>
              <a:rPr lang="ru-RU" altLang="ru-RU" sz="1600" b="1" dirty="0" smtClean="0">
                <a:latin typeface="Arial" charset="0"/>
              </a:rPr>
              <a:t> муниципальной  службы;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600" b="1" dirty="0" smtClean="0">
                <a:latin typeface="Arial" charset="0"/>
              </a:rPr>
              <a:t> внедрение механизмов урегулирования конфликта интересов на государственной гражданской </a:t>
            </a:r>
            <a:r>
              <a:rPr lang="en-US" altLang="ru-RU" sz="1600" b="1" dirty="0" smtClean="0">
                <a:latin typeface="Arial" charset="0"/>
              </a:rPr>
              <a:t>/</a:t>
            </a:r>
            <a:r>
              <a:rPr lang="ru-RU" altLang="ru-RU" sz="1600" b="1" dirty="0" smtClean="0">
                <a:latin typeface="Arial" charset="0"/>
              </a:rPr>
              <a:t> муниципальной  службе;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600" b="1" dirty="0" smtClean="0">
                <a:latin typeface="Arial" charset="0"/>
              </a:rPr>
              <a:t>внедрение механизмов нормативного правового регулирования профессиональной этики гражданских и муниципальных служащих;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600" b="1" dirty="0" smtClean="0">
                <a:latin typeface="Arial" charset="0"/>
              </a:rPr>
              <a:t>разработка и введение антикоррупционных стандартов в виде установления для гражданской и муниципальной службы единой системы запретов, ограничений, обязанностей и дозволений, направленных на предупреждение коррупции;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600" b="1" dirty="0" smtClean="0">
                <a:latin typeface="Arial" charset="0"/>
              </a:rPr>
              <a:t> совершенствование механизма, обеспечивающего соблюдение государственными гражданскими и муниципальными служащими общих принципов служебного поведения;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600" b="1" dirty="0" smtClean="0">
                <a:latin typeface="Arial" charset="0"/>
              </a:rPr>
              <a:t> совершенствование деятельности комиссий по соблюдению требований к служебному поведению государственных гражданских и муниципальных служащих;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altLang="ru-RU" sz="1600" b="1" dirty="0" smtClean="0">
                <a:solidFill>
                  <a:srgbClr val="FF3300"/>
                </a:solidFill>
                <a:latin typeface="Arial" charset="0"/>
              </a:rPr>
              <a:t>Совершенствование института антикоррупционной экспертизы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85439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3075" y="276225"/>
            <a:ext cx="7412038" cy="639763"/>
          </a:xfrm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ru-RU" altLang="ru-RU" sz="1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Из выступления Медведева Д.А.</a:t>
            </a:r>
            <a:br>
              <a:rPr lang="ru-RU" altLang="ru-RU" sz="1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1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 заседании Совета законодателей по вопросам законодательного обеспечения противодействия коррупции (2 июля 2008 года)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4088" y="1292225"/>
            <a:ext cx="5445125" cy="24542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«…В борьбе с коррупцией необходимо действовать разумно, жестко и последовательно. Антикоррупционная экспертиза законопроектов является важной мерой, «но эта экспертиза должна быть разумной, сначала мы должны заложить критерии этой экспертизы - что исследуется, на предмет каких возможностей, чтобы мы не взрыхлили юридическую поляну до такой степени, что работать будет невозможно».</a:t>
            </a:r>
            <a:endParaRPr lang="ru-RU" altLang="ru-RU" sz="1800" smtClean="0">
              <a:latin typeface="Arial" charset="0"/>
            </a:endParaRPr>
          </a:p>
        </p:txBody>
      </p:sp>
      <p:pic>
        <p:nvPicPr>
          <p:cNvPr id="8196" name="Picture 4" descr="dmitry_medvedev_124817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400175"/>
            <a:ext cx="308927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12750" y="3771900"/>
            <a:ext cx="54451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«... Даже я, при условии, что я уже давно не занимаюсь юридической практикой, готов за полчаса раздолбать любой закон и показать там десяток возможностей для злоупотреблений…»</a:t>
            </a:r>
          </a:p>
        </p:txBody>
      </p:sp>
    </p:spTree>
    <p:extLst>
      <p:ext uri="{BB962C8B-B14F-4D97-AF65-F5344CB8AC3E}">
        <p14:creationId xmlns:p14="http://schemas.microsoft.com/office/powerpoint/2010/main" val="32367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976313"/>
            <a:ext cx="747395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8488C4">
                        <a:alpha val="0"/>
                      </a:srgbClr>
                    </a:gs>
                    <a:gs pos="53000">
                      <a:srgbClr val="D4DEFF">
                        <a:alpha val="53000"/>
                      </a:srgbClr>
                    </a:gs>
                    <a:gs pos="83000">
                      <a:srgbClr val="D4DEFF">
                        <a:alpha val="83000"/>
                      </a:srgbClr>
                    </a:gs>
                    <a:gs pos="100000">
                      <a:srgbClr val="96AB94"/>
                    </a:gs>
                  </a:gsLst>
                  <a:lin ang="10800000"/>
                </a:gra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100" dir="5400000" algn="t" rotWithShape="0">
                    <a:srgbClr val="000000">
                      <a:alpha val="39999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2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Правовая основа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686800" cy="5904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altLang="ru-RU" dirty="0">
                <a:solidFill>
                  <a:srgbClr val="FF0000"/>
                </a:solidFill>
                <a:cs typeface="Arial" pitchFamily="34" charset="0"/>
              </a:rPr>
              <a:t>Федеральный закон </a:t>
            </a:r>
            <a:r>
              <a:rPr lang="ru-RU" altLang="ru-RU" dirty="0">
                <a:cs typeface="Arial" pitchFamily="34" charset="0"/>
              </a:rPr>
              <a:t>от 25 декабря 2008 г. № 273-ФЗ «О противодействии коррупции»</a:t>
            </a:r>
          </a:p>
          <a:p>
            <a:pPr marL="0" indent="0" algn="ctr">
              <a:buNone/>
            </a:pPr>
            <a:r>
              <a:rPr lang="ru-RU" altLang="ru-RU" dirty="0" smtClean="0">
                <a:solidFill>
                  <a:srgbClr val="FF0000"/>
                </a:solidFill>
                <a:cs typeface="Arial" pitchFamily="34" charset="0"/>
              </a:rPr>
              <a:t>Федеральный </a:t>
            </a:r>
            <a:r>
              <a:rPr lang="ru-RU" altLang="ru-RU" dirty="0">
                <a:solidFill>
                  <a:srgbClr val="FF0000"/>
                </a:solidFill>
                <a:cs typeface="Arial" pitchFamily="34" charset="0"/>
              </a:rPr>
              <a:t>закон </a:t>
            </a:r>
            <a:r>
              <a:rPr lang="ru-RU" altLang="ru-RU" dirty="0">
                <a:cs typeface="Arial" pitchFamily="34" charset="0"/>
              </a:rPr>
              <a:t>от 17 июля 2009 г. № 172-ФЗ</a:t>
            </a:r>
          </a:p>
          <a:p>
            <a:pPr marL="0" indent="0" algn="ctr">
              <a:buNone/>
            </a:pPr>
            <a:r>
              <a:rPr lang="ru-RU" altLang="ru-RU" dirty="0">
                <a:cs typeface="Arial" pitchFamily="34" charset="0"/>
              </a:rPr>
              <a:t>    «Об антикоррупционной экспертизе нормативных правовых актов и проектов нормативных правовых актов</a:t>
            </a:r>
            <a:r>
              <a:rPr lang="ru-RU" altLang="ru-RU" dirty="0" smtClean="0">
                <a:cs typeface="Arial" pitchFamily="34" charset="0"/>
              </a:rPr>
              <a:t>»</a:t>
            </a:r>
            <a:endParaRPr lang="ru-RU" altLang="ru-RU" dirty="0">
              <a:cs typeface="Arial" pitchFamily="34" charset="0"/>
            </a:endParaRPr>
          </a:p>
          <a:p>
            <a:pPr algn="just"/>
            <a:endParaRPr lang="ru-RU" altLang="ru-RU" dirty="0" smtClean="0">
              <a:cs typeface="Arial" pitchFamily="34" charset="0"/>
            </a:endParaRPr>
          </a:p>
          <a:p>
            <a:pPr algn="just"/>
            <a:r>
              <a:rPr lang="ru-RU" altLang="ru-RU" dirty="0" smtClean="0">
                <a:solidFill>
                  <a:srgbClr val="FF0000"/>
                </a:solidFill>
                <a:cs typeface="Arial" pitchFamily="34" charset="0"/>
              </a:rPr>
              <a:t>Правила</a:t>
            </a:r>
            <a:r>
              <a:rPr lang="ru-RU" altLang="ru-RU" dirty="0" smtClean="0">
                <a:cs typeface="Arial" pitchFamily="34" charset="0"/>
              </a:rPr>
              <a:t> </a:t>
            </a:r>
            <a:r>
              <a:rPr lang="ru-RU" altLang="ru-RU" dirty="0">
                <a:cs typeface="Arial" pitchFamily="34" charset="0"/>
              </a:rPr>
              <a:t>проведения антикоррупционной экспертизы нормативных правовых актов и проектов нормативных правовых актов</a:t>
            </a:r>
            <a:r>
              <a:rPr lang="en-US" altLang="ru-RU" dirty="0">
                <a:cs typeface="Arial" pitchFamily="34" charset="0"/>
              </a:rPr>
              <a:t>;</a:t>
            </a:r>
            <a:endParaRPr lang="ru-RU" altLang="ru-RU" dirty="0">
              <a:cs typeface="Arial" pitchFamily="34" charset="0"/>
            </a:endParaRPr>
          </a:p>
          <a:p>
            <a:pPr algn="just"/>
            <a:r>
              <a:rPr lang="ru-RU" altLang="ru-RU" dirty="0">
                <a:solidFill>
                  <a:srgbClr val="FF0000"/>
                </a:solidFill>
                <a:cs typeface="Arial" pitchFamily="34" charset="0"/>
              </a:rPr>
              <a:t>Методика</a:t>
            </a:r>
            <a:r>
              <a:rPr lang="ru-RU" altLang="ru-RU" dirty="0">
                <a:cs typeface="Arial" pitchFamily="34" charset="0"/>
              </a:rPr>
              <a:t> проведения антикоррупционной экспертизы нормативных правовых актов и проектов нормативных правовых актов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i="1" dirty="0">
                <a:cs typeface="Arial" pitchFamily="34" charset="0"/>
              </a:rPr>
              <a:t>     (Утверждены Постановлением Правительства Российской Федерации от 26 февраля 2010 г. № </a:t>
            </a:r>
            <a:r>
              <a:rPr lang="ru-RU" altLang="ru-RU" i="1" dirty="0" smtClean="0">
                <a:cs typeface="Arial" pitchFamily="34" charset="0"/>
              </a:rPr>
              <a:t>96 с изм. от 10.07.2017 г.).</a:t>
            </a:r>
            <a:r>
              <a:rPr lang="ru-RU" altLang="ru-RU" dirty="0" smtClean="0">
                <a:cs typeface="Arial" pitchFamily="34" charset="0"/>
              </a:rPr>
              <a:t>    </a:t>
            </a:r>
            <a:endParaRPr lang="ru-RU" altLang="ru-RU" dirty="0">
              <a:cs typeface="Arial" pitchFamily="34" charset="0"/>
            </a:endParaRPr>
          </a:p>
          <a:p>
            <a:pPr algn="just"/>
            <a:endParaRPr lang="ru-RU" b="1" i="1" dirty="0" smtClean="0"/>
          </a:p>
          <a:p>
            <a:pPr>
              <a:buFontTx/>
              <a:buChar char="-"/>
            </a:pPr>
            <a:endParaRPr lang="ru-RU" sz="2300" dirty="0" smtClean="0"/>
          </a:p>
          <a:p>
            <a:pPr>
              <a:buFontTx/>
              <a:buChar char="-"/>
            </a:pPr>
            <a:endParaRPr lang="ru-RU" sz="2300" b="1" dirty="0"/>
          </a:p>
          <a:p>
            <a:pPr algn="just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614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ПРОВЕДЕНИИ ПРАВОВОЙ И АНТИКОРРУПЦИОННОЙ ЭКСПЕРТИЗ НОРМАТИВНЫХ ПРАВОВЫХ АКТОВ СУБЪЕКТОВ РОССИЙСКОЙ ФЕДЕРАЦИИ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В 2016 году территориальными органами Минюста России проведена правовая и антикоррупционная экспертизы 109921 акта, противоречия федеральному законодательству выявлены в 3988 актах, из которых 3236 актов (81%) приведены в соответствие с федеральным законодательством на основании экспертных заключений территориальных органов Минюста России.</a:t>
            </a:r>
          </a:p>
          <a:p>
            <a:pPr algn="just">
              <a:lnSpc>
                <a:spcPct val="80000"/>
              </a:lnSpc>
            </a:pPr>
            <a:endParaRPr lang="ru-RU" altLang="ru-RU" sz="1800" dirty="0" smtClean="0"/>
          </a:p>
          <a:p>
            <a:pPr algn="just">
              <a:lnSpc>
                <a:spcPct val="80000"/>
              </a:lnSpc>
            </a:pPr>
            <a:r>
              <a:rPr lang="ru-RU" altLang="ru-RU" sz="1800" dirty="0" err="1" smtClean="0"/>
              <a:t>Коррупциогенные</a:t>
            </a:r>
            <a:r>
              <a:rPr lang="ru-RU" altLang="ru-RU" sz="1800" dirty="0" smtClean="0"/>
              <a:t> факторы были выявлены в 1234 актах, устранены в 633 актах, в которых </a:t>
            </a:r>
            <a:r>
              <a:rPr lang="ru-RU" altLang="ru-RU" sz="1800" dirty="0" err="1" smtClean="0"/>
              <a:t>коррупциогенные</a:t>
            </a:r>
            <a:r>
              <a:rPr lang="ru-RU" altLang="ru-RU" sz="1800" dirty="0" smtClean="0"/>
              <a:t> факторы выявлены в 2016 году, а также в 570 актах, в которых </a:t>
            </a:r>
            <a:r>
              <a:rPr lang="ru-RU" altLang="ru-RU" sz="1800" dirty="0" err="1" smtClean="0"/>
              <a:t>коррупциогенные</a:t>
            </a:r>
            <a:r>
              <a:rPr lang="ru-RU" altLang="ru-RU" sz="1800" dirty="0" smtClean="0"/>
              <a:t> факторы выявлены в предыдущих отчетных периодах, при этом устранено 1889 коррупциогенных факторов.</a:t>
            </a:r>
          </a:p>
          <a:p>
            <a:pPr algn="just">
              <a:lnSpc>
                <a:spcPct val="80000"/>
              </a:lnSpc>
            </a:pPr>
            <a:endParaRPr lang="ru-RU" altLang="ru-RU" sz="1800" dirty="0" smtClean="0"/>
          </a:p>
          <a:p>
            <a:pPr algn="just">
              <a:lnSpc>
                <a:spcPct val="80000"/>
              </a:lnSpc>
            </a:pPr>
            <a:r>
              <a:rPr lang="ru-RU" altLang="ru-RU" sz="1800" dirty="0" smtClean="0"/>
              <a:t>Наиболее характерными </a:t>
            </a:r>
            <a:r>
              <a:rPr lang="ru-RU" altLang="ru-RU" sz="1800" dirty="0" err="1" smtClean="0"/>
              <a:t>коррупциогенными</a:t>
            </a:r>
            <a:r>
              <a:rPr lang="ru-RU" altLang="ru-RU" sz="1800" dirty="0" smtClean="0"/>
              <a:t> факторами, выявленными в нормативных правовых актах субъектов РФ, как правило, являются широта дискреционных полномочий (20%), отсутствие или неполнота административных процедур (19%), нормативные коллизии (15%), наличие завышенных требований к лицу, предъявляемых для реализации принадлежащего ему права (12%), принятие нормативного правового акта за пределами компетенции (9%).</a:t>
            </a:r>
          </a:p>
        </p:txBody>
      </p:sp>
    </p:spTree>
    <p:extLst>
      <p:ext uri="{BB962C8B-B14F-4D97-AF65-F5344CB8AC3E}">
        <p14:creationId xmlns:p14="http://schemas.microsoft.com/office/powerpoint/2010/main" val="40388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3511</Words>
  <Application>Microsoft Office PowerPoint</Application>
  <PresentationFormat>Экран (4:3)</PresentationFormat>
  <Paragraphs>228</Paragraphs>
  <Slides>46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3" baseType="lpstr">
      <vt:lpstr>Arial</vt:lpstr>
      <vt:lpstr>Calibri</vt:lpstr>
      <vt:lpstr>Tahoma</vt:lpstr>
      <vt:lpstr>Times New Roman</vt:lpstr>
      <vt:lpstr>Verdana</vt:lpstr>
      <vt:lpstr>Wingdings</vt:lpstr>
      <vt:lpstr>Тема Office</vt:lpstr>
      <vt:lpstr>Презентация PowerPoint</vt:lpstr>
      <vt:lpstr>Противодействие коррупции как ключевое направление государственной политики в РФ</vt:lpstr>
      <vt:lpstr>Противодействие коррупции как ключевое направление государственной политики в РФ</vt:lpstr>
      <vt:lpstr>Факторы проявления высокого уровня коррупции</vt:lpstr>
      <vt:lpstr>Противодействие коррупции на государственной гражданской/муниципальной службе предполагает:</vt:lpstr>
      <vt:lpstr>Из выступления Медведева Д.А. на заседании Совета законодателей по вопросам законодательного обеспечения противодействия коррупции (2 июля 2008 года)</vt:lpstr>
      <vt:lpstr>Презентация PowerPoint</vt:lpstr>
      <vt:lpstr>Правовая основа</vt:lpstr>
      <vt:lpstr>ИНФОРМАЦИЯ О ПРОВЕДЕНИИ ПРАВОВОЙ И АНТИКОРРУПЦИОННОЙ ЭКСПЕРТИЗ НОРМАТИВНЫХ ПРАВОВЫХ АКТОВ СУБЪЕКТОВ РОССИЙСКОЙ ФЕДЕРАЦИИ</vt:lpstr>
      <vt:lpstr>Терминологический аппарат</vt:lpstr>
      <vt:lpstr>Сущность антикоррупционной экспертизы</vt:lpstr>
      <vt:lpstr>Презентация PowerPoint</vt:lpstr>
      <vt:lpstr>Презентация PowerPoint</vt:lpstr>
      <vt:lpstr>Презентация PowerPoint</vt:lpstr>
      <vt:lpstr> Антикоррупционная экспертиза правовых актов и их проектов: </vt:lpstr>
      <vt:lpstr>Государственная антикоррупционная экспертиза</vt:lpstr>
      <vt:lpstr>Прокуратура проводит экспертизу актов, касающихся</vt:lpstr>
      <vt:lpstr>ФОИВ в области юстиции проводит экспертизу </vt:lpstr>
      <vt:lpstr>Презентация PowerPoint</vt:lpstr>
      <vt:lpstr>Общественная антикоррупционная экспертиза</vt:lpstr>
      <vt:lpstr>Независимая антикоррупционная экспертиза</vt:lpstr>
      <vt:lpstr>Независимая антикоррупционная экспертиза</vt:lpstr>
      <vt:lpstr>Антикоррупционная экспертиза НПА предусматривает:</vt:lpstr>
      <vt:lpstr>Презентация PowerPoint</vt:lpstr>
      <vt:lpstr>Презентация PowerPoint</vt:lpstr>
      <vt:lpstr>Презентация PowerPoint</vt:lpstr>
      <vt:lpstr>N.B!</vt:lpstr>
      <vt:lpstr>Презентация PowerPoint</vt:lpstr>
      <vt:lpstr>Презентация PowerPoint</vt:lpstr>
      <vt:lpstr>Презентация PowerPoint</vt:lpstr>
      <vt:lpstr>ПРАВИЛА ПРОВЕДЕНИЯ АНТИКОРРУПЦИОННОЙ ЭКСПЕРТИЗЫ НОРМАТИВНЫХ ПРАВОВЫХ АКТОВ И ПРОЕКТОВ НОРМАТИВНЫХ ПРАВОВЫХ АКТОВ (ИЗВЛЕЧЕНИЯ) </vt:lpstr>
      <vt:lpstr>Презентация PowerPoint</vt:lpstr>
      <vt:lpstr>Коррупциогенные факторы: классификация</vt:lpstr>
      <vt:lpstr>Коррупциогенные риски (1) </vt:lpstr>
      <vt:lpstr>Коррупциогенные риски (2) </vt:lpstr>
      <vt:lpstr>Коррупциогенные риски (3) </vt:lpstr>
      <vt:lpstr>Коррупциогенные риски (4)</vt:lpstr>
      <vt:lpstr>Коррупциогенные риски (5)</vt:lpstr>
      <vt:lpstr>Коррупциогенные риски (6)</vt:lpstr>
      <vt:lpstr>Коррупциогенные риски (7)</vt:lpstr>
      <vt:lpstr>Коррупциогенные риски (8)</vt:lpstr>
      <vt:lpstr>Коррупциогенные риски (9)</vt:lpstr>
      <vt:lpstr>Коррупциогенные риски (10)</vt:lpstr>
      <vt:lpstr>Коррупциогенные риски (11)</vt:lpstr>
      <vt:lpstr>Коррупциогенные риски (12)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Тематика курсов повышения квалификации для сотрудников некоммерческих организаций</dc:title>
  <dc:creator>Пользователь</dc:creator>
  <cp:lastModifiedBy>Пользователь</cp:lastModifiedBy>
  <cp:revision>132</cp:revision>
  <dcterms:created xsi:type="dcterms:W3CDTF">2017-09-03T16:33:09Z</dcterms:created>
  <dcterms:modified xsi:type="dcterms:W3CDTF">2017-11-07T18:22:38Z</dcterms:modified>
</cp:coreProperties>
</file>